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7"/>
  </p:notesMasterIdLst>
  <p:sldIdLst>
    <p:sldId id="260" r:id="rId2"/>
    <p:sldId id="2147375539" r:id="rId3"/>
    <p:sldId id="2147375540" r:id="rId4"/>
    <p:sldId id="2147375541" r:id="rId5"/>
    <p:sldId id="2147375542" r:id="rId6"/>
    <p:sldId id="2147375543" r:id="rId7"/>
    <p:sldId id="2147375544" r:id="rId8"/>
    <p:sldId id="2147375545" r:id="rId9"/>
    <p:sldId id="2147375546" r:id="rId10"/>
    <p:sldId id="2147375547" r:id="rId11"/>
    <p:sldId id="2147375549" r:id="rId12"/>
    <p:sldId id="2147375548" r:id="rId13"/>
    <p:sldId id="2147375550" r:id="rId14"/>
    <p:sldId id="2147375553" r:id="rId15"/>
    <p:sldId id="300" r:id="rId16"/>
    <p:sldId id="276" r:id="rId17"/>
    <p:sldId id="2147375569" r:id="rId18"/>
    <p:sldId id="261" r:id="rId19"/>
    <p:sldId id="2147375570" r:id="rId20"/>
    <p:sldId id="279" r:id="rId21"/>
    <p:sldId id="293" r:id="rId22"/>
    <p:sldId id="268" r:id="rId23"/>
    <p:sldId id="281" r:id="rId24"/>
    <p:sldId id="265" r:id="rId25"/>
    <p:sldId id="262" r:id="rId26"/>
    <p:sldId id="282" r:id="rId27"/>
    <p:sldId id="272" r:id="rId28"/>
    <p:sldId id="283" r:id="rId29"/>
    <p:sldId id="271" r:id="rId30"/>
    <p:sldId id="286" r:id="rId31"/>
    <p:sldId id="263" r:id="rId32"/>
    <p:sldId id="301" r:id="rId33"/>
    <p:sldId id="302" r:id="rId34"/>
    <p:sldId id="303" r:id="rId35"/>
    <p:sldId id="270" r:id="rId36"/>
  </p:sldIdLst>
  <p:sldSz cx="9144000" cy="6858000" type="screen4x3"/>
  <p:notesSz cx="6858000" cy="9926638"/>
  <p:defaultTextStyle>
    <a:defPPr>
      <a:defRPr lang="it-IT"/>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11BCC47-E343-1162-98F8-D4A9E4098CEC}" name="Caffù Sonia" initials="CS" userId="S::sonia.caffu@rgs.tesoro.it::24b6eeaf-dec0-458e-a70c-abc990da70a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C0D6"/>
    <a:srgbClr val="422DC3"/>
    <a:srgbClr val="222254"/>
    <a:srgbClr val="272551"/>
    <a:srgbClr val="120E68"/>
    <a:srgbClr val="002776"/>
    <a:srgbClr val="65C3FD"/>
    <a:srgbClr val="9092D2"/>
    <a:srgbClr val="F48074"/>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76" autoAdjust="0"/>
    <p:restoredTop sz="90931" autoAdjust="0"/>
  </p:normalViewPr>
  <p:slideViewPr>
    <p:cSldViewPr>
      <p:cViewPr varScale="1">
        <p:scale>
          <a:sx n="107" d="100"/>
          <a:sy n="107" d="100"/>
        </p:scale>
        <p:origin x="192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3870" y="-72"/>
      </p:cViewPr>
      <p:guideLst>
        <p:guide orient="horz" pos="3127"/>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7F149548-9B74-48E1-80B0-BC8C927DDFF5}"/>
              </a:ext>
            </a:extLst>
          </p:cNvPr>
          <p:cNvSpPr>
            <a:spLocks noGrp="1"/>
          </p:cNvSpPr>
          <p:nvPr>
            <p:ph type="hdr" sz="quarter"/>
          </p:nvPr>
        </p:nvSpPr>
        <p:spPr>
          <a:xfrm>
            <a:off x="0" y="0"/>
            <a:ext cx="2971800" cy="496888"/>
          </a:xfrm>
          <a:prstGeom prst="rect">
            <a:avLst/>
          </a:prstGeom>
        </p:spPr>
        <p:txBody>
          <a:bodyPr vert="horz" lIns="91440" tIns="45720" rIns="91440" bIns="45720" rtlCol="0"/>
          <a:lstStyle>
            <a:lvl1pPr algn="l">
              <a:spcBef>
                <a:spcPct val="50000"/>
              </a:spcBef>
              <a:defRPr sz="1200">
                <a:latin typeface="Arial" charset="0"/>
                <a:ea typeface="ＭＳ Ｐゴシック" charset="-128"/>
              </a:defRPr>
            </a:lvl1pPr>
          </a:lstStyle>
          <a:p>
            <a:pPr>
              <a:defRPr/>
            </a:pPr>
            <a:endParaRPr lang="it-IT"/>
          </a:p>
        </p:txBody>
      </p:sp>
      <p:sp>
        <p:nvSpPr>
          <p:cNvPr id="3" name="Segnaposto data 2">
            <a:extLst>
              <a:ext uri="{FF2B5EF4-FFF2-40B4-BE49-F238E27FC236}">
                <a16:creationId xmlns:a16="http://schemas.microsoft.com/office/drawing/2014/main" id="{9214AF2F-3674-43C7-875F-72759E8B6865}"/>
              </a:ext>
            </a:extLst>
          </p:cNvPr>
          <p:cNvSpPr>
            <a:spLocks noGrp="1"/>
          </p:cNvSpPr>
          <p:nvPr>
            <p:ph type="dt" idx="1"/>
          </p:nvPr>
        </p:nvSpPr>
        <p:spPr>
          <a:xfrm>
            <a:off x="3884613" y="0"/>
            <a:ext cx="2971800" cy="496888"/>
          </a:xfrm>
          <a:prstGeom prst="rect">
            <a:avLst/>
          </a:prstGeom>
        </p:spPr>
        <p:txBody>
          <a:bodyPr vert="horz" lIns="91440" tIns="45720" rIns="91440" bIns="45720" rtlCol="0"/>
          <a:lstStyle>
            <a:lvl1pPr algn="r">
              <a:spcBef>
                <a:spcPct val="50000"/>
              </a:spcBef>
              <a:defRPr sz="1200">
                <a:latin typeface="Arial" charset="0"/>
                <a:ea typeface="ＭＳ Ｐゴシック" charset="-128"/>
              </a:defRPr>
            </a:lvl1pPr>
          </a:lstStyle>
          <a:p>
            <a:pPr>
              <a:defRPr/>
            </a:pPr>
            <a:fld id="{C67FB82B-5854-4FDC-A084-6D05CE6ECB73}" type="datetimeFigureOut">
              <a:rPr lang="it-IT"/>
              <a:pPr>
                <a:defRPr/>
              </a:pPr>
              <a:t>19/09/2022</a:t>
            </a:fld>
            <a:endParaRPr lang="it-IT"/>
          </a:p>
        </p:txBody>
      </p:sp>
      <p:sp>
        <p:nvSpPr>
          <p:cNvPr id="4" name="Segnaposto immagine diapositiva 3">
            <a:extLst>
              <a:ext uri="{FF2B5EF4-FFF2-40B4-BE49-F238E27FC236}">
                <a16:creationId xmlns:a16="http://schemas.microsoft.com/office/drawing/2014/main" id="{C97F646A-3531-4BAB-BC4B-75A2FD9A88F9}"/>
              </a:ext>
            </a:extLst>
          </p:cNvPr>
          <p:cNvSpPr>
            <a:spLocks noGrp="1" noRot="1" noChangeAspect="1"/>
          </p:cNvSpPr>
          <p:nvPr>
            <p:ph type="sldImg" idx="2"/>
          </p:nvPr>
        </p:nvSpPr>
        <p:spPr>
          <a:xfrm>
            <a:off x="947738" y="744538"/>
            <a:ext cx="4962525" cy="3722687"/>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a:extLst>
              <a:ext uri="{FF2B5EF4-FFF2-40B4-BE49-F238E27FC236}">
                <a16:creationId xmlns:a16="http://schemas.microsoft.com/office/drawing/2014/main" id="{5B164687-A8C9-492C-8E37-2DBCFD685A70}"/>
              </a:ext>
            </a:extLst>
          </p:cNvPr>
          <p:cNvSpPr>
            <a:spLocks noGrp="1"/>
          </p:cNvSpPr>
          <p:nvPr>
            <p:ph type="body" sz="quarter" idx="3"/>
          </p:nvPr>
        </p:nvSpPr>
        <p:spPr>
          <a:xfrm>
            <a:off x="685800" y="4714875"/>
            <a:ext cx="5486400" cy="4467225"/>
          </a:xfrm>
          <a:prstGeom prst="rect">
            <a:avLst/>
          </a:prstGeom>
        </p:spPr>
        <p:txBody>
          <a:bodyPr vert="horz" lIns="91440" tIns="45720" rIns="91440" bIns="45720" rtlCol="0">
            <a:normAutofit/>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a:extLst>
              <a:ext uri="{FF2B5EF4-FFF2-40B4-BE49-F238E27FC236}">
                <a16:creationId xmlns:a16="http://schemas.microsoft.com/office/drawing/2014/main" id="{5074A6DD-149B-44F6-B0F9-ABCB5AE94E0D}"/>
              </a:ext>
            </a:extLst>
          </p:cNvPr>
          <p:cNvSpPr>
            <a:spLocks noGrp="1"/>
          </p:cNvSpPr>
          <p:nvPr>
            <p:ph type="ftr" sz="quarter" idx="4"/>
          </p:nvPr>
        </p:nvSpPr>
        <p:spPr>
          <a:xfrm>
            <a:off x="0" y="9428163"/>
            <a:ext cx="2971800" cy="496887"/>
          </a:xfrm>
          <a:prstGeom prst="rect">
            <a:avLst/>
          </a:prstGeom>
        </p:spPr>
        <p:txBody>
          <a:bodyPr vert="horz" lIns="91440" tIns="45720" rIns="91440" bIns="45720" rtlCol="0" anchor="b"/>
          <a:lstStyle>
            <a:lvl1pPr algn="l">
              <a:spcBef>
                <a:spcPct val="50000"/>
              </a:spcBef>
              <a:defRPr sz="1200">
                <a:latin typeface="Arial" charset="0"/>
                <a:ea typeface="ＭＳ Ｐゴシック" charset="-128"/>
              </a:defRPr>
            </a:lvl1pPr>
          </a:lstStyle>
          <a:p>
            <a:pPr>
              <a:defRPr/>
            </a:pPr>
            <a:endParaRPr lang="it-IT"/>
          </a:p>
        </p:txBody>
      </p:sp>
      <p:sp>
        <p:nvSpPr>
          <p:cNvPr id="7" name="Segnaposto numero diapositiva 6">
            <a:extLst>
              <a:ext uri="{FF2B5EF4-FFF2-40B4-BE49-F238E27FC236}">
                <a16:creationId xmlns:a16="http://schemas.microsoft.com/office/drawing/2014/main" id="{73BB8845-B6CA-44F8-BBEA-A1ECEF191E29}"/>
              </a:ext>
            </a:extLst>
          </p:cNvPr>
          <p:cNvSpPr>
            <a:spLocks noGrp="1"/>
          </p:cNvSpPr>
          <p:nvPr>
            <p:ph type="sldNum" sz="quarter" idx="5"/>
          </p:nvPr>
        </p:nvSpPr>
        <p:spPr>
          <a:xfrm>
            <a:off x="3884613" y="9428163"/>
            <a:ext cx="2971800" cy="496887"/>
          </a:xfrm>
          <a:prstGeom prst="rect">
            <a:avLst/>
          </a:prstGeom>
        </p:spPr>
        <p:txBody>
          <a:bodyPr vert="horz" wrap="square" lIns="91440" tIns="45720" rIns="91440" bIns="45720" numCol="1" anchor="b" anchorCtr="0" compatLnSpc="1">
            <a:prstTxWarp prst="textNoShape">
              <a:avLst/>
            </a:prstTxWarp>
          </a:bodyPr>
          <a:lstStyle>
            <a:lvl1pPr algn="r">
              <a:spcBef>
                <a:spcPct val="50000"/>
              </a:spcBef>
              <a:defRPr sz="1200"/>
            </a:lvl1pPr>
          </a:lstStyle>
          <a:p>
            <a:pPr>
              <a:defRPr/>
            </a:pPr>
            <a:fld id="{938D8E78-D05C-43A8-AABA-CE043F64522B}"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immagine diapositiva 1">
            <a:extLst>
              <a:ext uri="{FF2B5EF4-FFF2-40B4-BE49-F238E27FC236}">
                <a16:creationId xmlns:a16="http://schemas.microsoft.com/office/drawing/2014/main" id="{90623179-B46C-4A94-9D11-C4CE7FDBF97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Segnaposto note 2">
            <a:extLst>
              <a:ext uri="{FF2B5EF4-FFF2-40B4-BE49-F238E27FC236}">
                <a16:creationId xmlns:a16="http://schemas.microsoft.com/office/drawing/2014/main" id="{1248E2BE-9179-4DB1-A257-4FBBB4CB40C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7412" name="Segnaposto numero diapositiva 3">
            <a:extLst>
              <a:ext uri="{FF2B5EF4-FFF2-40B4-BE49-F238E27FC236}">
                <a16:creationId xmlns:a16="http://schemas.microsoft.com/office/drawing/2014/main" id="{6EF47F4D-FB67-43CE-B710-7D5EC87F23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7A66068-6215-4F72-97D3-3B56422E1E35}" type="slidenum">
              <a:rPr lang="it-IT" altLang="en-US" sz="1200" smtClean="0"/>
              <a:pPr/>
              <a:t>1</a:t>
            </a:fld>
            <a:endParaRPr lang="it-IT"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94BD70F6-E735-4F9E-B732-9FBE2135A2B0}" type="slidenum">
              <a:rPr lang="it-IT" smtClean="0"/>
              <a:t>18</a:t>
            </a:fld>
            <a:endParaRPr lang="it-IT"/>
          </a:p>
        </p:txBody>
      </p:sp>
    </p:spTree>
    <p:extLst>
      <p:ext uri="{BB962C8B-B14F-4D97-AF65-F5344CB8AC3E}">
        <p14:creationId xmlns:p14="http://schemas.microsoft.com/office/powerpoint/2010/main" val="41531544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a titolo">
    <p:spTree>
      <p:nvGrpSpPr>
        <p:cNvPr id="1" name=""/>
        <p:cNvGrpSpPr/>
        <p:nvPr/>
      </p:nvGrpSpPr>
      <p:grpSpPr>
        <a:xfrm>
          <a:off x="0" y="0"/>
          <a:ext cx="0" cy="0"/>
          <a:chOff x="0" y="0"/>
          <a:chExt cx="0" cy="0"/>
        </a:xfrm>
      </p:grpSpPr>
      <p:pic>
        <p:nvPicPr>
          <p:cNvPr id="4" name="Immagine 8">
            <a:extLst>
              <a:ext uri="{FF2B5EF4-FFF2-40B4-BE49-F238E27FC236}">
                <a16:creationId xmlns:a16="http://schemas.microsoft.com/office/drawing/2014/main" id="{75471CBD-B688-41C2-AE89-071BE7DBF99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Connettore 1 10">
            <a:extLst>
              <a:ext uri="{FF2B5EF4-FFF2-40B4-BE49-F238E27FC236}">
                <a16:creationId xmlns:a16="http://schemas.microsoft.com/office/drawing/2014/main" id="{13B9A832-8F63-444B-B7A9-0B3E6FAE296C}"/>
              </a:ext>
            </a:extLst>
          </p:cNvPr>
          <p:cNvCxnSpPr/>
          <p:nvPr userDrawn="1"/>
        </p:nvCxnSpPr>
        <p:spPr bwMode="auto">
          <a:xfrm>
            <a:off x="360363" y="6119813"/>
            <a:ext cx="8423275" cy="0"/>
          </a:xfrm>
          <a:prstGeom prst="line">
            <a:avLst/>
          </a:prstGeom>
          <a:ln>
            <a:solidFill>
              <a:schemeClr val="bg1">
                <a:lumMod val="50000"/>
              </a:schemeClr>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6" name="Connettore 1 11">
            <a:extLst>
              <a:ext uri="{FF2B5EF4-FFF2-40B4-BE49-F238E27FC236}">
                <a16:creationId xmlns:a16="http://schemas.microsoft.com/office/drawing/2014/main" id="{CCEEC0F0-95E4-4EB7-A4C3-3D5AE115B38F}"/>
              </a:ext>
            </a:extLst>
          </p:cNvPr>
          <p:cNvCxnSpPr/>
          <p:nvPr userDrawn="1"/>
        </p:nvCxnSpPr>
        <p:spPr bwMode="auto">
          <a:xfrm flipV="1">
            <a:off x="2484438" y="2879725"/>
            <a:ext cx="0" cy="900113"/>
          </a:xfrm>
          <a:prstGeom prst="line">
            <a:avLst/>
          </a:prstGeom>
          <a:noFill/>
          <a:ln w="9525" cap="flat" cmpd="sng" algn="ctr">
            <a:solidFill>
              <a:schemeClr val="bg1">
                <a:lumMod val="75000"/>
              </a:schemeClr>
            </a:solidFill>
            <a:prstDash val="solid"/>
            <a:round/>
            <a:headEnd type="none" w="med" len="med"/>
            <a:tailEnd type="none" w="med" len="med"/>
          </a:ln>
          <a:effectLst/>
        </p:spPr>
      </p:cxnSp>
      <p:pic>
        <p:nvPicPr>
          <p:cNvPr id="7" name="Immagine 13">
            <a:extLst>
              <a:ext uri="{FF2B5EF4-FFF2-40B4-BE49-F238E27FC236}">
                <a16:creationId xmlns:a16="http://schemas.microsoft.com/office/drawing/2014/main" id="{C14F42AF-86EA-4FA5-B557-C1B1AEE44FA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63950" y="6218238"/>
            <a:ext cx="1816100" cy="54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Immagine 14">
            <a:extLst>
              <a:ext uri="{FF2B5EF4-FFF2-40B4-BE49-F238E27FC236}">
                <a16:creationId xmlns:a16="http://schemas.microsoft.com/office/drawing/2014/main" id="{6A99AFAD-EE07-4255-91A4-4644872A5B9B}"/>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0363" y="2879725"/>
            <a:ext cx="226377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3"/>
          <p:cNvSpPr>
            <a:spLocks noGrp="1" noChangeArrowheads="1"/>
          </p:cNvSpPr>
          <p:nvPr>
            <p:ph type="ctrTitle"/>
          </p:nvPr>
        </p:nvSpPr>
        <p:spPr>
          <a:xfrm>
            <a:off x="2663430" y="2880000"/>
            <a:ext cx="6120208" cy="540000"/>
          </a:xfrm>
          <a:prstGeom prst="rect">
            <a:avLst/>
          </a:prstGeom>
        </p:spPr>
        <p:txBody>
          <a:bodyPr/>
          <a:lstStyle>
            <a:lvl1pPr algn="l">
              <a:defRPr sz="2800" baseline="0">
                <a:solidFill>
                  <a:schemeClr val="tx1">
                    <a:lumMod val="50000"/>
                  </a:schemeClr>
                </a:solidFill>
                <a:latin typeface="+mj-lt"/>
              </a:defRPr>
            </a:lvl1pPr>
          </a:lstStyle>
          <a:p>
            <a:r>
              <a:rPr lang="it-IT" dirty="0"/>
              <a:t>Fare clic per modificare lo stile del titolo</a:t>
            </a:r>
          </a:p>
        </p:txBody>
      </p:sp>
      <p:sp>
        <p:nvSpPr>
          <p:cNvPr id="11" name="Rectangle 4"/>
          <p:cNvSpPr>
            <a:spLocks noGrp="1" noChangeArrowheads="1"/>
          </p:cNvSpPr>
          <p:nvPr>
            <p:ph type="subTitle" idx="1"/>
          </p:nvPr>
        </p:nvSpPr>
        <p:spPr>
          <a:xfrm>
            <a:off x="2663430" y="3501009"/>
            <a:ext cx="6120208" cy="360039"/>
          </a:xfrm>
          <a:prstGeom prst="rect">
            <a:avLst/>
          </a:prstGeom>
        </p:spPr>
        <p:txBody>
          <a:bodyPr/>
          <a:lstStyle>
            <a:lvl1pPr marL="0" indent="0" algn="l">
              <a:defRPr sz="1500">
                <a:solidFill>
                  <a:schemeClr val="bg1">
                    <a:lumMod val="50000"/>
                  </a:schemeClr>
                </a:solidFill>
                <a:latin typeface="Frutiger LT 45 Light" pitchFamily="34" charset="0"/>
              </a:defRPr>
            </a:lvl1pPr>
          </a:lstStyle>
          <a:p>
            <a:r>
              <a:rPr lang="it-IT" dirty="0"/>
              <a:t>Fare clic per modificare lo stile del sottotitolo dello schema</a:t>
            </a:r>
          </a:p>
        </p:txBody>
      </p:sp>
    </p:spTree>
    <p:extLst>
      <p:ext uri="{BB962C8B-B14F-4D97-AF65-F5344CB8AC3E}">
        <p14:creationId xmlns:p14="http://schemas.microsoft.com/office/powerpoint/2010/main" val="4023178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360000" y="360000"/>
            <a:ext cx="8384798" cy="1191344"/>
          </a:xfrm>
          <a:prstGeom prst="rect">
            <a:avLst/>
          </a:prstGeom>
        </p:spPr>
        <p:txBody>
          <a:bodyPr/>
          <a:lstStyle>
            <a:lvl1pPr>
              <a:defRPr sz="2400"/>
            </a:lvl1pPr>
          </a:lstStyle>
          <a:p>
            <a:r>
              <a:rPr lang="it-IT" dirty="0"/>
              <a:t>Fare clic per modificare lo stile del titolo</a:t>
            </a:r>
          </a:p>
        </p:txBody>
      </p:sp>
      <p:sp>
        <p:nvSpPr>
          <p:cNvPr id="3" name="Segnaposto contenuto 2"/>
          <p:cNvSpPr>
            <a:spLocks noGrp="1"/>
          </p:cNvSpPr>
          <p:nvPr>
            <p:ph idx="1"/>
          </p:nvPr>
        </p:nvSpPr>
        <p:spPr>
          <a:xfrm>
            <a:off x="360000" y="1800000"/>
            <a:ext cx="8384798" cy="4144292"/>
          </a:xfrm>
          <a:prstGeom prst="rect">
            <a:avLst/>
          </a:prstGeom>
        </p:spPr>
        <p:txBody>
          <a:bodyPr/>
          <a:lstStyle>
            <a:lvl1pPr>
              <a:defRPr/>
            </a:lvl1pPr>
          </a:lstStyle>
          <a:p>
            <a:pPr lvl="0"/>
            <a:r>
              <a:rPr lang="it-IT" dirty="0"/>
              <a:t>Fare clic per modificare stili del testo dello schema</a:t>
            </a:r>
          </a:p>
        </p:txBody>
      </p:sp>
      <p:sp>
        <p:nvSpPr>
          <p:cNvPr id="4" name="Rectangle 4">
            <a:extLst>
              <a:ext uri="{FF2B5EF4-FFF2-40B4-BE49-F238E27FC236}">
                <a16:creationId xmlns:a16="http://schemas.microsoft.com/office/drawing/2014/main" id="{5C29AC70-8917-4A81-BB59-A2AA5202383D}"/>
              </a:ext>
            </a:extLst>
          </p:cNvPr>
          <p:cNvSpPr>
            <a:spLocks noGrp="1" noChangeArrowheads="1"/>
          </p:cNvSpPr>
          <p:nvPr>
            <p:ph type="dt" sz="half" idx="10"/>
          </p:nvPr>
        </p:nvSpPr>
        <p:spPr>
          <a:xfrm>
            <a:off x="6053138" y="6456363"/>
            <a:ext cx="2840037" cy="141287"/>
          </a:xfrm>
        </p:spPr>
        <p:txBody>
          <a:bodyPr/>
          <a:lstStyle>
            <a:lvl1pPr algn="r">
              <a:defRPr/>
            </a:lvl1pPr>
          </a:lstStyle>
          <a:p>
            <a:pPr>
              <a:defRPr/>
            </a:pPr>
            <a:r>
              <a:rPr lang="it-IT"/>
              <a:t>Luogo, 21/10/2013</a:t>
            </a:r>
          </a:p>
        </p:txBody>
      </p:sp>
      <p:sp>
        <p:nvSpPr>
          <p:cNvPr id="5" name="Rectangle 5">
            <a:extLst>
              <a:ext uri="{FF2B5EF4-FFF2-40B4-BE49-F238E27FC236}">
                <a16:creationId xmlns:a16="http://schemas.microsoft.com/office/drawing/2014/main" id="{845BEAFB-4250-49B0-96CF-1F6EDC08F58F}"/>
              </a:ext>
            </a:extLst>
          </p:cNvPr>
          <p:cNvSpPr>
            <a:spLocks noGrp="1" noChangeArrowheads="1"/>
          </p:cNvSpPr>
          <p:nvPr>
            <p:ph type="ftr" sz="quarter" idx="11"/>
          </p:nvPr>
        </p:nvSpPr>
        <p:spPr>
          <a:xfrm>
            <a:off x="6053138" y="6227763"/>
            <a:ext cx="2840037" cy="190500"/>
          </a:xfrm>
        </p:spPr>
        <p:txBody>
          <a:bodyPr/>
          <a:lstStyle>
            <a:lvl1pPr algn="r">
              <a:defRPr/>
            </a:lvl1pPr>
          </a:lstStyle>
          <a:p>
            <a:pPr>
              <a:defRPr/>
            </a:pPr>
            <a:r>
              <a:rPr lang="it-IT"/>
              <a:t>DPCM del 28 luglio 2022 -  Fondo per l’avvio delle opere indifferibili</a:t>
            </a:r>
          </a:p>
        </p:txBody>
      </p:sp>
      <p:sp>
        <p:nvSpPr>
          <p:cNvPr id="6" name="Rectangle 6">
            <a:extLst>
              <a:ext uri="{FF2B5EF4-FFF2-40B4-BE49-F238E27FC236}">
                <a16:creationId xmlns:a16="http://schemas.microsoft.com/office/drawing/2014/main" id="{B0A729E6-859C-4546-80CE-ABDC6A65F8D2}"/>
              </a:ext>
            </a:extLst>
          </p:cNvPr>
          <p:cNvSpPr>
            <a:spLocks noGrp="1" noChangeArrowheads="1"/>
          </p:cNvSpPr>
          <p:nvPr>
            <p:ph type="sldNum" sz="quarter" idx="12"/>
          </p:nvPr>
        </p:nvSpPr>
        <p:spPr>
          <a:xfrm>
            <a:off x="6053138" y="6608763"/>
            <a:ext cx="2840037" cy="179387"/>
          </a:xfrm>
        </p:spPr>
        <p:txBody>
          <a:bodyPr/>
          <a:lstStyle>
            <a:lvl1pPr algn="r">
              <a:defRPr/>
            </a:lvl1pPr>
          </a:lstStyle>
          <a:p>
            <a:pPr>
              <a:defRPr/>
            </a:pPr>
            <a:fld id="{0246D6F8-3013-49B4-8874-B294ED3B2693}" type="slidenum">
              <a:rPr lang="it-IT" altLang="en-US"/>
              <a:pPr>
                <a:defRPr/>
              </a:pPr>
              <a:t>‹N›</a:t>
            </a:fld>
            <a:endParaRPr lang="it-IT" altLang="en-US"/>
          </a:p>
        </p:txBody>
      </p:sp>
    </p:spTree>
    <p:extLst>
      <p:ext uri="{BB962C8B-B14F-4D97-AF65-F5344CB8AC3E}">
        <p14:creationId xmlns:p14="http://schemas.microsoft.com/office/powerpoint/2010/main" val="4032662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4644008" y="1800000"/>
            <a:ext cx="4140000" cy="4143600"/>
          </a:xfrm>
          <a:prstGeom prst="rect">
            <a:avLst/>
          </a:prstGeom>
        </p:spPr>
        <p:txBody>
          <a:bodyPr/>
          <a:lstStyle>
            <a:lvl1pPr>
              <a:defRPr sz="1800" baseline="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dirty="0"/>
              <a:t>Fare clic per modificare stili del</a:t>
            </a:r>
          </a:p>
          <a:p>
            <a:pPr lvl="0"/>
            <a:r>
              <a:rPr lang="it-IT" dirty="0"/>
              <a:t>testo dello schema</a:t>
            </a:r>
          </a:p>
        </p:txBody>
      </p:sp>
      <p:sp>
        <p:nvSpPr>
          <p:cNvPr id="9" name="Segnaposto testo 2"/>
          <p:cNvSpPr>
            <a:spLocks noGrp="1"/>
          </p:cNvSpPr>
          <p:nvPr>
            <p:ph type="body" idx="13"/>
          </p:nvPr>
        </p:nvSpPr>
        <p:spPr>
          <a:xfrm>
            <a:off x="360000" y="1800000"/>
            <a:ext cx="4140000" cy="4143600"/>
          </a:xfrm>
          <a:prstGeom prst="rect">
            <a:avLst/>
          </a:prstGeom>
        </p:spPr>
        <p:txBody>
          <a:bodyPr/>
          <a:lstStyle>
            <a:lvl1pPr marL="0" indent="0">
              <a:buNone/>
              <a:defRPr sz="18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dirty="0"/>
              <a:t>Fare clic per modificare stili del testo dello schema</a:t>
            </a:r>
          </a:p>
        </p:txBody>
      </p:sp>
      <p:sp>
        <p:nvSpPr>
          <p:cNvPr id="8" name="Titolo 1"/>
          <p:cNvSpPr>
            <a:spLocks noGrp="1"/>
          </p:cNvSpPr>
          <p:nvPr>
            <p:ph type="title"/>
          </p:nvPr>
        </p:nvSpPr>
        <p:spPr>
          <a:xfrm>
            <a:off x="360000" y="360000"/>
            <a:ext cx="8384798" cy="1191344"/>
          </a:xfrm>
          <a:prstGeom prst="rect">
            <a:avLst/>
          </a:prstGeom>
        </p:spPr>
        <p:txBody>
          <a:bodyPr/>
          <a:lstStyle>
            <a:lvl1pPr>
              <a:defRPr sz="2400"/>
            </a:lvl1pPr>
          </a:lstStyle>
          <a:p>
            <a:r>
              <a:rPr lang="it-IT" dirty="0"/>
              <a:t>Fare clic per modificare lo stile del titolo</a:t>
            </a:r>
          </a:p>
        </p:txBody>
      </p:sp>
      <p:sp>
        <p:nvSpPr>
          <p:cNvPr id="5" name="Rectangle 4">
            <a:extLst>
              <a:ext uri="{FF2B5EF4-FFF2-40B4-BE49-F238E27FC236}">
                <a16:creationId xmlns:a16="http://schemas.microsoft.com/office/drawing/2014/main" id="{D42E614D-C169-430B-B8A0-719EBFC7E1E5}"/>
              </a:ext>
            </a:extLst>
          </p:cNvPr>
          <p:cNvSpPr>
            <a:spLocks noGrp="1" noChangeArrowheads="1"/>
          </p:cNvSpPr>
          <p:nvPr>
            <p:ph type="dt" sz="half" idx="14"/>
          </p:nvPr>
        </p:nvSpPr>
        <p:spPr>
          <a:xfrm>
            <a:off x="6053138" y="6456363"/>
            <a:ext cx="2840037" cy="141287"/>
          </a:xfrm>
        </p:spPr>
        <p:txBody>
          <a:bodyPr/>
          <a:lstStyle>
            <a:lvl1pPr algn="r">
              <a:defRPr/>
            </a:lvl1pPr>
          </a:lstStyle>
          <a:p>
            <a:pPr>
              <a:defRPr/>
            </a:pPr>
            <a:r>
              <a:rPr lang="it-IT"/>
              <a:t>Luogo, 21/10/2013</a:t>
            </a:r>
          </a:p>
        </p:txBody>
      </p:sp>
      <p:sp>
        <p:nvSpPr>
          <p:cNvPr id="6" name="Rectangle 5">
            <a:extLst>
              <a:ext uri="{FF2B5EF4-FFF2-40B4-BE49-F238E27FC236}">
                <a16:creationId xmlns:a16="http://schemas.microsoft.com/office/drawing/2014/main" id="{5A61CA72-AF61-45DB-BF3C-0D8E5F6A78B0}"/>
              </a:ext>
            </a:extLst>
          </p:cNvPr>
          <p:cNvSpPr>
            <a:spLocks noGrp="1" noChangeArrowheads="1"/>
          </p:cNvSpPr>
          <p:nvPr>
            <p:ph type="ftr" sz="quarter" idx="15"/>
          </p:nvPr>
        </p:nvSpPr>
        <p:spPr>
          <a:xfrm>
            <a:off x="6053138" y="6227763"/>
            <a:ext cx="2840037" cy="190500"/>
          </a:xfrm>
        </p:spPr>
        <p:txBody>
          <a:bodyPr/>
          <a:lstStyle>
            <a:lvl1pPr algn="r">
              <a:defRPr/>
            </a:lvl1pPr>
          </a:lstStyle>
          <a:p>
            <a:pPr>
              <a:defRPr/>
            </a:pPr>
            <a:r>
              <a:rPr lang="it-IT"/>
              <a:t>DPCM del 28 luglio 2022 -  Fondo per l’avvio delle opere indifferibili</a:t>
            </a:r>
          </a:p>
        </p:txBody>
      </p:sp>
      <p:sp>
        <p:nvSpPr>
          <p:cNvPr id="7" name="Rectangle 6">
            <a:extLst>
              <a:ext uri="{FF2B5EF4-FFF2-40B4-BE49-F238E27FC236}">
                <a16:creationId xmlns:a16="http://schemas.microsoft.com/office/drawing/2014/main" id="{7B783A81-73FE-4C37-BDA1-4B37D7E79C39}"/>
              </a:ext>
            </a:extLst>
          </p:cNvPr>
          <p:cNvSpPr>
            <a:spLocks noGrp="1" noChangeArrowheads="1"/>
          </p:cNvSpPr>
          <p:nvPr>
            <p:ph type="sldNum" sz="quarter" idx="16"/>
          </p:nvPr>
        </p:nvSpPr>
        <p:spPr>
          <a:xfrm>
            <a:off x="6053138" y="6608763"/>
            <a:ext cx="2840037" cy="179387"/>
          </a:xfrm>
        </p:spPr>
        <p:txBody>
          <a:bodyPr/>
          <a:lstStyle>
            <a:lvl1pPr algn="r">
              <a:defRPr/>
            </a:lvl1pPr>
          </a:lstStyle>
          <a:p>
            <a:pPr>
              <a:defRPr/>
            </a:pPr>
            <a:fld id="{B7BACB25-00F7-44B9-99A1-F62E6D6BFCC1}" type="slidenum">
              <a:rPr lang="it-IT" altLang="en-US"/>
              <a:pPr>
                <a:defRPr/>
              </a:pPr>
              <a:t>‹N›</a:t>
            </a:fld>
            <a:endParaRPr lang="it-IT" altLang="en-US"/>
          </a:p>
        </p:txBody>
      </p:sp>
    </p:spTree>
    <p:extLst>
      <p:ext uri="{BB962C8B-B14F-4D97-AF65-F5344CB8AC3E}">
        <p14:creationId xmlns:p14="http://schemas.microsoft.com/office/powerpoint/2010/main" val="2584827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4644008" y="1124744"/>
            <a:ext cx="4140000" cy="916554"/>
          </a:xfrm>
          <a:prstGeom prst="rect">
            <a:avLst/>
          </a:prstGeom>
        </p:spPr>
        <p:txBody>
          <a:bodyPr/>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stili del testo dello schema</a:t>
            </a:r>
          </a:p>
        </p:txBody>
      </p:sp>
      <p:sp>
        <p:nvSpPr>
          <p:cNvPr id="10" name="Segnaposto contenuto 3"/>
          <p:cNvSpPr>
            <a:spLocks noGrp="1"/>
          </p:cNvSpPr>
          <p:nvPr>
            <p:ph sz="half" idx="13"/>
          </p:nvPr>
        </p:nvSpPr>
        <p:spPr>
          <a:xfrm>
            <a:off x="4644008" y="2174875"/>
            <a:ext cx="4140000" cy="3774405"/>
          </a:xfrm>
          <a:prstGeom prst="rect">
            <a:avLst/>
          </a:prstGeom>
        </p:spPr>
        <p:txBody>
          <a:bodyPr/>
          <a:lstStyle>
            <a:lvl1pPr>
              <a:defRPr sz="1800" baseline="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dirty="0"/>
              <a:t>Fare clic per modificare stili del</a:t>
            </a:r>
          </a:p>
          <a:p>
            <a:pPr lvl="0"/>
            <a:r>
              <a:rPr lang="it-IT" dirty="0"/>
              <a:t>testo dello schema</a:t>
            </a:r>
          </a:p>
        </p:txBody>
      </p:sp>
      <p:sp>
        <p:nvSpPr>
          <p:cNvPr id="11" name="Segnaposto testo 2"/>
          <p:cNvSpPr>
            <a:spLocks noGrp="1"/>
          </p:cNvSpPr>
          <p:nvPr>
            <p:ph type="body" idx="17"/>
          </p:nvPr>
        </p:nvSpPr>
        <p:spPr>
          <a:xfrm>
            <a:off x="360000" y="1124744"/>
            <a:ext cx="4140000" cy="916554"/>
          </a:xfrm>
          <a:prstGeom prst="rect">
            <a:avLst/>
          </a:prstGeom>
        </p:spPr>
        <p:txBody>
          <a:bodyPr/>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stili del testo dello schema</a:t>
            </a:r>
          </a:p>
        </p:txBody>
      </p:sp>
      <p:sp>
        <p:nvSpPr>
          <p:cNvPr id="12" name="Segnaposto contenuto 3"/>
          <p:cNvSpPr>
            <a:spLocks noGrp="1"/>
          </p:cNvSpPr>
          <p:nvPr>
            <p:ph sz="half" idx="18"/>
          </p:nvPr>
        </p:nvSpPr>
        <p:spPr>
          <a:xfrm>
            <a:off x="360000" y="2174875"/>
            <a:ext cx="4140000" cy="3774405"/>
          </a:xfrm>
          <a:prstGeom prst="rect">
            <a:avLst/>
          </a:prstGeom>
        </p:spPr>
        <p:txBody>
          <a:bodyPr/>
          <a:lstStyle>
            <a:lvl1pPr>
              <a:defRPr sz="18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dirty="0"/>
              <a:t>Fare clic per modificare stili del</a:t>
            </a:r>
          </a:p>
          <a:p>
            <a:pPr lvl="0"/>
            <a:r>
              <a:rPr lang="it-IT" dirty="0"/>
              <a:t>testo dello schema</a:t>
            </a:r>
          </a:p>
        </p:txBody>
      </p:sp>
      <p:sp>
        <p:nvSpPr>
          <p:cNvPr id="13" name="Titolo 1"/>
          <p:cNvSpPr>
            <a:spLocks noGrp="1"/>
          </p:cNvSpPr>
          <p:nvPr>
            <p:ph type="title"/>
          </p:nvPr>
        </p:nvSpPr>
        <p:spPr>
          <a:xfrm>
            <a:off x="360000" y="360000"/>
            <a:ext cx="8384798" cy="654637"/>
          </a:xfrm>
          <a:prstGeom prst="rect">
            <a:avLst/>
          </a:prstGeom>
        </p:spPr>
        <p:txBody>
          <a:bodyPr/>
          <a:lstStyle>
            <a:lvl1pPr>
              <a:defRPr sz="2400"/>
            </a:lvl1pPr>
          </a:lstStyle>
          <a:p>
            <a:r>
              <a:rPr lang="it-IT" dirty="0"/>
              <a:t>Fare clic per modificare lo stile del titolo</a:t>
            </a:r>
          </a:p>
        </p:txBody>
      </p:sp>
      <p:sp>
        <p:nvSpPr>
          <p:cNvPr id="7" name="Rectangle 4">
            <a:extLst>
              <a:ext uri="{FF2B5EF4-FFF2-40B4-BE49-F238E27FC236}">
                <a16:creationId xmlns:a16="http://schemas.microsoft.com/office/drawing/2014/main" id="{D407C53A-85DA-4140-92E3-20079856BDCE}"/>
              </a:ext>
            </a:extLst>
          </p:cNvPr>
          <p:cNvSpPr>
            <a:spLocks noGrp="1" noChangeArrowheads="1"/>
          </p:cNvSpPr>
          <p:nvPr>
            <p:ph type="dt" sz="half" idx="19"/>
          </p:nvPr>
        </p:nvSpPr>
        <p:spPr>
          <a:xfrm>
            <a:off x="6053138" y="6456363"/>
            <a:ext cx="2840037" cy="141287"/>
          </a:xfrm>
        </p:spPr>
        <p:txBody>
          <a:bodyPr/>
          <a:lstStyle>
            <a:lvl1pPr algn="r">
              <a:defRPr/>
            </a:lvl1pPr>
          </a:lstStyle>
          <a:p>
            <a:pPr>
              <a:defRPr/>
            </a:pPr>
            <a:r>
              <a:rPr lang="it-IT"/>
              <a:t>Luogo, 21/10/2013</a:t>
            </a:r>
          </a:p>
        </p:txBody>
      </p:sp>
      <p:sp>
        <p:nvSpPr>
          <p:cNvPr id="8" name="Rectangle 5">
            <a:extLst>
              <a:ext uri="{FF2B5EF4-FFF2-40B4-BE49-F238E27FC236}">
                <a16:creationId xmlns:a16="http://schemas.microsoft.com/office/drawing/2014/main" id="{AC098D45-159A-4488-AEE4-532631AE524E}"/>
              </a:ext>
            </a:extLst>
          </p:cNvPr>
          <p:cNvSpPr>
            <a:spLocks noGrp="1" noChangeArrowheads="1"/>
          </p:cNvSpPr>
          <p:nvPr>
            <p:ph type="ftr" sz="quarter" idx="20"/>
          </p:nvPr>
        </p:nvSpPr>
        <p:spPr>
          <a:xfrm>
            <a:off x="6053138" y="6227763"/>
            <a:ext cx="2840037" cy="190500"/>
          </a:xfrm>
        </p:spPr>
        <p:txBody>
          <a:bodyPr/>
          <a:lstStyle>
            <a:lvl1pPr algn="r">
              <a:defRPr/>
            </a:lvl1pPr>
          </a:lstStyle>
          <a:p>
            <a:pPr>
              <a:defRPr/>
            </a:pPr>
            <a:r>
              <a:rPr lang="it-IT"/>
              <a:t>DPCM del 28 luglio 2022 -  Fondo per l’avvio delle opere indifferibili</a:t>
            </a:r>
          </a:p>
        </p:txBody>
      </p:sp>
      <p:sp>
        <p:nvSpPr>
          <p:cNvPr id="9" name="Rectangle 6">
            <a:extLst>
              <a:ext uri="{FF2B5EF4-FFF2-40B4-BE49-F238E27FC236}">
                <a16:creationId xmlns:a16="http://schemas.microsoft.com/office/drawing/2014/main" id="{307C3A6D-BB1B-4C5F-B626-E4AE09553DE1}"/>
              </a:ext>
            </a:extLst>
          </p:cNvPr>
          <p:cNvSpPr>
            <a:spLocks noGrp="1" noChangeArrowheads="1"/>
          </p:cNvSpPr>
          <p:nvPr>
            <p:ph type="sldNum" sz="quarter" idx="21"/>
          </p:nvPr>
        </p:nvSpPr>
        <p:spPr>
          <a:xfrm>
            <a:off x="6053138" y="6608763"/>
            <a:ext cx="2840037" cy="179387"/>
          </a:xfrm>
        </p:spPr>
        <p:txBody>
          <a:bodyPr/>
          <a:lstStyle>
            <a:lvl1pPr algn="r">
              <a:defRPr/>
            </a:lvl1pPr>
          </a:lstStyle>
          <a:p>
            <a:pPr>
              <a:defRPr/>
            </a:pPr>
            <a:fld id="{D36B3036-4D6F-4012-9C3D-4000A858377C}" type="slidenum">
              <a:rPr lang="it-IT" altLang="en-US"/>
              <a:pPr>
                <a:defRPr/>
              </a:pPr>
              <a:t>‹N›</a:t>
            </a:fld>
            <a:endParaRPr lang="it-IT" altLang="en-US"/>
          </a:p>
        </p:txBody>
      </p:sp>
    </p:spTree>
    <p:extLst>
      <p:ext uri="{BB962C8B-B14F-4D97-AF65-F5344CB8AC3E}">
        <p14:creationId xmlns:p14="http://schemas.microsoft.com/office/powerpoint/2010/main" val="334634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uota">
    <p:spTree>
      <p:nvGrpSpPr>
        <p:cNvPr id="1" name=""/>
        <p:cNvGrpSpPr/>
        <p:nvPr/>
      </p:nvGrpSpPr>
      <p:grpSpPr>
        <a:xfrm>
          <a:off x="0" y="0"/>
          <a:ext cx="0" cy="0"/>
          <a:chOff x="0" y="0"/>
          <a:chExt cx="0" cy="0"/>
        </a:xfrm>
      </p:grpSpPr>
      <p:sp>
        <p:nvSpPr>
          <p:cNvPr id="5" name="Segnaposto immagine 2"/>
          <p:cNvSpPr>
            <a:spLocks noGrp="1"/>
          </p:cNvSpPr>
          <p:nvPr>
            <p:ph type="pic" idx="1"/>
          </p:nvPr>
        </p:nvSpPr>
        <p:spPr>
          <a:xfrm>
            <a:off x="0" y="0"/>
            <a:ext cx="9144000" cy="594928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3" name="Rectangle 4">
            <a:extLst>
              <a:ext uri="{FF2B5EF4-FFF2-40B4-BE49-F238E27FC236}">
                <a16:creationId xmlns:a16="http://schemas.microsoft.com/office/drawing/2014/main" id="{B8555811-FACB-46E1-AA4A-7A3C82125F05}"/>
              </a:ext>
            </a:extLst>
          </p:cNvPr>
          <p:cNvSpPr>
            <a:spLocks noGrp="1" noChangeArrowheads="1"/>
          </p:cNvSpPr>
          <p:nvPr>
            <p:ph type="dt" sz="half" idx="10"/>
          </p:nvPr>
        </p:nvSpPr>
        <p:spPr>
          <a:xfrm>
            <a:off x="6053138" y="6456363"/>
            <a:ext cx="2840037" cy="141287"/>
          </a:xfrm>
        </p:spPr>
        <p:txBody>
          <a:bodyPr/>
          <a:lstStyle>
            <a:lvl1pPr algn="r">
              <a:defRPr/>
            </a:lvl1pPr>
          </a:lstStyle>
          <a:p>
            <a:pPr>
              <a:defRPr/>
            </a:pPr>
            <a:r>
              <a:rPr lang="it-IT"/>
              <a:t>Luogo, 21/10/2013</a:t>
            </a:r>
          </a:p>
        </p:txBody>
      </p:sp>
      <p:sp>
        <p:nvSpPr>
          <p:cNvPr id="4" name="Rectangle 5">
            <a:extLst>
              <a:ext uri="{FF2B5EF4-FFF2-40B4-BE49-F238E27FC236}">
                <a16:creationId xmlns:a16="http://schemas.microsoft.com/office/drawing/2014/main" id="{45E68D64-4C5E-4E5E-BF5B-56CFBC88AABD}"/>
              </a:ext>
            </a:extLst>
          </p:cNvPr>
          <p:cNvSpPr>
            <a:spLocks noGrp="1" noChangeArrowheads="1"/>
          </p:cNvSpPr>
          <p:nvPr>
            <p:ph type="ftr" sz="quarter" idx="11"/>
          </p:nvPr>
        </p:nvSpPr>
        <p:spPr>
          <a:xfrm>
            <a:off x="6053138" y="6227763"/>
            <a:ext cx="2840037" cy="190500"/>
          </a:xfrm>
        </p:spPr>
        <p:txBody>
          <a:bodyPr/>
          <a:lstStyle>
            <a:lvl1pPr algn="r">
              <a:defRPr/>
            </a:lvl1pPr>
          </a:lstStyle>
          <a:p>
            <a:pPr>
              <a:defRPr/>
            </a:pPr>
            <a:r>
              <a:rPr lang="it-IT"/>
              <a:t>DPCM del 28 luglio 2022 -  Fondo per l’avvio delle opere indifferibili</a:t>
            </a:r>
          </a:p>
        </p:txBody>
      </p:sp>
      <p:sp>
        <p:nvSpPr>
          <p:cNvPr id="6" name="Rectangle 6">
            <a:extLst>
              <a:ext uri="{FF2B5EF4-FFF2-40B4-BE49-F238E27FC236}">
                <a16:creationId xmlns:a16="http://schemas.microsoft.com/office/drawing/2014/main" id="{0DC7B0C2-38E0-4826-A86A-5C0256FA0AC1}"/>
              </a:ext>
            </a:extLst>
          </p:cNvPr>
          <p:cNvSpPr>
            <a:spLocks noGrp="1" noChangeArrowheads="1"/>
          </p:cNvSpPr>
          <p:nvPr>
            <p:ph type="sldNum" sz="quarter" idx="12"/>
          </p:nvPr>
        </p:nvSpPr>
        <p:spPr>
          <a:xfrm>
            <a:off x="6053138" y="6608763"/>
            <a:ext cx="2840037" cy="179387"/>
          </a:xfrm>
        </p:spPr>
        <p:txBody>
          <a:bodyPr/>
          <a:lstStyle>
            <a:lvl1pPr algn="r">
              <a:defRPr/>
            </a:lvl1pPr>
          </a:lstStyle>
          <a:p>
            <a:pPr>
              <a:defRPr/>
            </a:pPr>
            <a:fld id="{BDB3D4EF-8A93-45D1-9718-6AB57C0D7286}" type="slidenum">
              <a:rPr lang="it-IT" altLang="en-US"/>
              <a:pPr>
                <a:defRPr/>
              </a:pPr>
              <a:t>‹N›</a:t>
            </a:fld>
            <a:endParaRPr lang="it-IT" altLang="en-US"/>
          </a:p>
        </p:txBody>
      </p:sp>
    </p:spTree>
    <p:extLst>
      <p:ext uri="{BB962C8B-B14F-4D97-AF65-F5344CB8AC3E}">
        <p14:creationId xmlns:p14="http://schemas.microsoft.com/office/powerpoint/2010/main" val="3957792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
        <p:nvSpPr>
          <p:cNvPr id="3" name="Segnaposto immagine 2"/>
          <p:cNvSpPr>
            <a:spLocks noGrp="1"/>
          </p:cNvSpPr>
          <p:nvPr>
            <p:ph type="pic" idx="1"/>
          </p:nvPr>
        </p:nvSpPr>
        <p:spPr>
          <a:xfrm>
            <a:off x="360000" y="1196752"/>
            <a:ext cx="8420334" cy="475252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a:p>
        </p:txBody>
      </p:sp>
      <p:sp>
        <p:nvSpPr>
          <p:cNvPr id="7" name="Titolo 1"/>
          <p:cNvSpPr>
            <a:spLocks noGrp="1"/>
          </p:cNvSpPr>
          <p:nvPr>
            <p:ph type="title"/>
          </p:nvPr>
        </p:nvSpPr>
        <p:spPr>
          <a:xfrm>
            <a:off x="360000" y="360000"/>
            <a:ext cx="8420334" cy="654637"/>
          </a:xfrm>
          <a:prstGeom prst="rect">
            <a:avLst/>
          </a:prstGeom>
        </p:spPr>
        <p:txBody>
          <a:bodyPr/>
          <a:lstStyle>
            <a:lvl1pPr>
              <a:defRPr sz="2400"/>
            </a:lvl1pPr>
          </a:lstStyle>
          <a:p>
            <a:r>
              <a:rPr lang="it-IT" dirty="0"/>
              <a:t>Fare clic per modificare lo stile del titolo</a:t>
            </a:r>
          </a:p>
        </p:txBody>
      </p:sp>
      <p:sp>
        <p:nvSpPr>
          <p:cNvPr id="4" name="Rectangle 4">
            <a:extLst>
              <a:ext uri="{FF2B5EF4-FFF2-40B4-BE49-F238E27FC236}">
                <a16:creationId xmlns:a16="http://schemas.microsoft.com/office/drawing/2014/main" id="{F519FADB-A7A8-472E-A0AC-45CF6B1454A2}"/>
              </a:ext>
            </a:extLst>
          </p:cNvPr>
          <p:cNvSpPr>
            <a:spLocks noGrp="1" noChangeArrowheads="1"/>
          </p:cNvSpPr>
          <p:nvPr>
            <p:ph type="dt" sz="half" idx="10"/>
          </p:nvPr>
        </p:nvSpPr>
        <p:spPr>
          <a:xfrm>
            <a:off x="6053138" y="6456363"/>
            <a:ext cx="2840037" cy="141287"/>
          </a:xfrm>
        </p:spPr>
        <p:txBody>
          <a:bodyPr/>
          <a:lstStyle>
            <a:lvl1pPr algn="r">
              <a:defRPr/>
            </a:lvl1pPr>
          </a:lstStyle>
          <a:p>
            <a:pPr>
              <a:defRPr/>
            </a:pPr>
            <a:r>
              <a:rPr lang="it-IT"/>
              <a:t>Luogo, 21/10/2013</a:t>
            </a:r>
          </a:p>
        </p:txBody>
      </p:sp>
      <p:sp>
        <p:nvSpPr>
          <p:cNvPr id="5" name="Rectangle 5">
            <a:extLst>
              <a:ext uri="{FF2B5EF4-FFF2-40B4-BE49-F238E27FC236}">
                <a16:creationId xmlns:a16="http://schemas.microsoft.com/office/drawing/2014/main" id="{7C23B6D3-5A39-44F1-BAD2-2D861B3F6E5A}"/>
              </a:ext>
            </a:extLst>
          </p:cNvPr>
          <p:cNvSpPr>
            <a:spLocks noGrp="1" noChangeArrowheads="1"/>
          </p:cNvSpPr>
          <p:nvPr>
            <p:ph type="ftr" sz="quarter" idx="11"/>
          </p:nvPr>
        </p:nvSpPr>
        <p:spPr>
          <a:xfrm>
            <a:off x="6053138" y="6227763"/>
            <a:ext cx="2840037" cy="190500"/>
          </a:xfrm>
        </p:spPr>
        <p:txBody>
          <a:bodyPr/>
          <a:lstStyle>
            <a:lvl1pPr algn="r">
              <a:defRPr/>
            </a:lvl1pPr>
          </a:lstStyle>
          <a:p>
            <a:pPr>
              <a:defRPr/>
            </a:pPr>
            <a:r>
              <a:rPr lang="it-IT"/>
              <a:t>DPCM del 28 luglio 2022 -  Fondo per l’avvio delle opere indifferibili</a:t>
            </a:r>
          </a:p>
        </p:txBody>
      </p:sp>
      <p:sp>
        <p:nvSpPr>
          <p:cNvPr id="6" name="Rectangle 6">
            <a:extLst>
              <a:ext uri="{FF2B5EF4-FFF2-40B4-BE49-F238E27FC236}">
                <a16:creationId xmlns:a16="http://schemas.microsoft.com/office/drawing/2014/main" id="{E11F03E1-55A9-476A-9230-F30CC23B114D}"/>
              </a:ext>
            </a:extLst>
          </p:cNvPr>
          <p:cNvSpPr>
            <a:spLocks noGrp="1" noChangeArrowheads="1"/>
          </p:cNvSpPr>
          <p:nvPr>
            <p:ph type="sldNum" sz="quarter" idx="12"/>
          </p:nvPr>
        </p:nvSpPr>
        <p:spPr>
          <a:xfrm>
            <a:off x="6053138" y="6608763"/>
            <a:ext cx="2840037" cy="179387"/>
          </a:xfrm>
        </p:spPr>
        <p:txBody>
          <a:bodyPr/>
          <a:lstStyle>
            <a:lvl1pPr algn="r">
              <a:defRPr/>
            </a:lvl1pPr>
          </a:lstStyle>
          <a:p>
            <a:pPr>
              <a:defRPr/>
            </a:pPr>
            <a:fld id="{46C33278-979B-4D89-9C4A-3A1F6961FC96}" type="slidenum">
              <a:rPr lang="it-IT" altLang="en-US"/>
              <a:pPr>
                <a:defRPr/>
              </a:pPr>
              <a:t>‹N›</a:t>
            </a:fld>
            <a:endParaRPr lang="it-IT" altLang="en-US"/>
          </a:p>
        </p:txBody>
      </p:sp>
    </p:spTree>
    <p:extLst>
      <p:ext uri="{BB962C8B-B14F-4D97-AF65-F5344CB8AC3E}">
        <p14:creationId xmlns:p14="http://schemas.microsoft.com/office/powerpoint/2010/main" val="462619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Immagine 3">
            <a:extLst>
              <a:ext uri="{FF2B5EF4-FFF2-40B4-BE49-F238E27FC236}">
                <a16:creationId xmlns:a16="http://schemas.microsoft.com/office/drawing/2014/main" id="{734D986A-7F64-4F4D-B410-806720A75E23}"/>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Connettore 1 9">
            <a:extLst>
              <a:ext uri="{FF2B5EF4-FFF2-40B4-BE49-F238E27FC236}">
                <a16:creationId xmlns:a16="http://schemas.microsoft.com/office/drawing/2014/main" id="{678D9441-C89F-4738-99E5-D59406302C42}"/>
              </a:ext>
            </a:extLst>
          </p:cNvPr>
          <p:cNvCxnSpPr/>
          <p:nvPr userDrawn="1"/>
        </p:nvCxnSpPr>
        <p:spPr bwMode="auto">
          <a:xfrm>
            <a:off x="360363" y="6119813"/>
            <a:ext cx="8423275" cy="0"/>
          </a:xfrm>
          <a:prstGeom prst="line">
            <a:avLst/>
          </a:prstGeom>
          <a:ln>
            <a:solidFill>
              <a:schemeClr val="bg1">
                <a:lumMod val="50000"/>
              </a:schemeClr>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2" name="Rectangle 4">
            <a:extLst>
              <a:ext uri="{FF2B5EF4-FFF2-40B4-BE49-F238E27FC236}">
                <a16:creationId xmlns:a16="http://schemas.microsoft.com/office/drawing/2014/main" id="{D6A76C15-9369-46F8-8C9B-4E6C254520A4}"/>
              </a:ext>
            </a:extLst>
          </p:cNvPr>
          <p:cNvSpPr>
            <a:spLocks noGrp="1" noChangeArrowheads="1"/>
          </p:cNvSpPr>
          <p:nvPr>
            <p:ph type="dt" sz="half" idx="2"/>
          </p:nvPr>
        </p:nvSpPr>
        <p:spPr bwMode="auto">
          <a:xfrm>
            <a:off x="5940425" y="6456363"/>
            <a:ext cx="2840038" cy="1412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a:spcBef>
                <a:spcPct val="0"/>
              </a:spcBef>
              <a:defRPr sz="1000">
                <a:solidFill>
                  <a:srgbClr val="0B3066"/>
                </a:solidFill>
                <a:latin typeface="+mj-lt"/>
                <a:ea typeface="ＭＳ Ｐゴシック" charset="-128"/>
              </a:defRPr>
            </a:lvl1pPr>
          </a:lstStyle>
          <a:p>
            <a:pPr>
              <a:defRPr/>
            </a:pPr>
            <a:r>
              <a:rPr lang="it-IT"/>
              <a:t>Luogo, 21/10/2013</a:t>
            </a:r>
          </a:p>
        </p:txBody>
      </p:sp>
      <p:sp>
        <p:nvSpPr>
          <p:cNvPr id="3" name="Rectangle 5">
            <a:extLst>
              <a:ext uri="{FF2B5EF4-FFF2-40B4-BE49-F238E27FC236}">
                <a16:creationId xmlns:a16="http://schemas.microsoft.com/office/drawing/2014/main" id="{81272E1B-9DA6-4E8F-A641-1AE94634FD7F}"/>
              </a:ext>
            </a:extLst>
          </p:cNvPr>
          <p:cNvSpPr>
            <a:spLocks noGrp="1" noChangeArrowheads="1"/>
          </p:cNvSpPr>
          <p:nvPr>
            <p:ph type="ftr" sz="quarter" idx="3"/>
          </p:nvPr>
        </p:nvSpPr>
        <p:spPr bwMode="auto">
          <a:xfrm>
            <a:off x="5940425" y="6227763"/>
            <a:ext cx="2840038" cy="190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a:spcBef>
                <a:spcPct val="0"/>
              </a:spcBef>
              <a:defRPr sz="1000">
                <a:solidFill>
                  <a:srgbClr val="0B3066"/>
                </a:solidFill>
                <a:latin typeface="+mj-lt"/>
                <a:ea typeface="ＭＳ Ｐゴシック" charset="-128"/>
              </a:defRPr>
            </a:lvl1pPr>
          </a:lstStyle>
          <a:p>
            <a:pPr>
              <a:defRPr/>
            </a:pPr>
            <a:r>
              <a:rPr lang="it-IT"/>
              <a:t>DPCM del 28 luglio 2022 -  Fondo per l’avvio delle opere indifferibili</a:t>
            </a:r>
          </a:p>
        </p:txBody>
      </p:sp>
      <p:sp>
        <p:nvSpPr>
          <p:cNvPr id="1030" name="Rectangle 6">
            <a:extLst>
              <a:ext uri="{FF2B5EF4-FFF2-40B4-BE49-F238E27FC236}">
                <a16:creationId xmlns:a16="http://schemas.microsoft.com/office/drawing/2014/main" id="{CB60C3DD-626D-4492-8278-66980519991C}"/>
              </a:ext>
            </a:extLst>
          </p:cNvPr>
          <p:cNvSpPr>
            <a:spLocks noGrp="1" noChangeArrowheads="1"/>
          </p:cNvSpPr>
          <p:nvPr>
            <p:ph type="sldNum" sz="quarter" idx="4"/>
          </p:nvPr>
        </p:nvSpPr>
        <p:spPr bwMode="auto">
          <a:xfrm>
            <a:off x="5940425" y="6608763"/>
            <a:ext cx="2840038" cy="1793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defRPr sz="1000">
                <a:latin typeface="Tahoma" panose="020B0604030504040204" pitchFamily="34" charset="0"/>
              </a:defRPr>
            </a:lvl1pPr>
          </a:lstStyle>
          <a:p>
            <a:pPr>
              <a:defRPr/>
            </a:pPr>
            <a:fld id="{A12439F2-12B6-4D65-B842-E3D3F3C3D668}" type="slidenum">
              <a:rPr lang="it-IT" altLang="en-US"/>
              <a:pPr>
                <a:defRPr/>
              </a:pPr>
              <a:t>‹N›</a:t>
            </a:fld>
            <a:endParaRPr lang="it-IT" altLang="en-US"/>
          </a:p>
        </p:txBody>
      </p:sp>
      <p:pic>
        <p:nvPicPr>
          <p:cNvPr id="1031" name="Immagine 5">
            <a:extLst>
              <a:ext uri="{FF2B5EF4-FFF2-40B4-BE49-F238E27FC236}">
                <a16:creationId xmlns:a16="http://schemas.microsoft.com/office/drawing/2014/main" id="{2614F39B-CD61-43F5-AEC1-7A140C05226C}"/>
              </a:ext>
            </a:extLst>
          </p:cNvPr>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360363" y="6300788"/>
            <a:ext cx="350837" cy="39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Immagine 10">
            <a:extLst>
              <a:ext uri="{FF2B5EF4-FFF2-40B4-BE49-F238E27FC236}">
                <a16:creationId xmlns:a16="http://schemas.microsoft.com/office/drawing/2014/main" id="{6BDA3C49-BD72-44D3-A9E9-1C57757C983E}"/>
              </a:ext>
            </a:extLst>
          </p:cNvPr>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828675" y="6300788"/>
            <a:ext cx="995363" cy="39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Lst>
  <p:hf hdr="0" dt="0"/>
  <p:txStyles>
    <p:titleStyle>
      <a:lvl1pPr algn="l" rtl="0" eaLnBrk="0" fontAlgn="base" hangingPunct="0">
        <a:spcBef>
          <a:spcPct val="0"/>
        </a:spcBef>
        <a:spcAft>
          <a:spcPct val="0"/>
        </a:spcAft>
        <a:defRPr sz="2600">
          <a:solidFill>
            <a:srgbClr val="0B3066"/>
          </a:solidFill>
          <a:latin typeface="+mj-lt"/>
          <a:ea typeface="+mj-ea"/>
          <a:cs typeface="+mj-cs"/>
        </a:defRPr>
      </a:lvl1pPr>
      <a:lvl2pPr algn="l" rtl="0" eaLnBrk="0" fontAlgn="base" hangingPunct="0">
        <a:spcBef>
          <a:spcPct val="0"/>
        </a:spcBef>
        <a:spcAft>
          <a:spcPct val="0"/>
        </a:spcAft>
        <a:defRPr sz="2600">
          <a:solidFill>
            <a:srgbClr val="0B3066"/>
          </a:solidFill>
          <a:latin typeface="Tahoma" charset="0"/>
          <a:ea typeface="ＭＳ Ｐゴシック" charset="-128"/>
        </a:defRPr>
      </a:lvl2pPr>
      <a:lvl3pPr algn="l" rtl="0" eaLnBrk="0" fontAlgn="base" hangingPunct="0">
        <a:spcBef>
          <a:spcPct val="0"/>
        </a:spcBef>
        <a:spcAft>
          <a:spcPct val="0"/>
        </a:spcAft>
        <a:defRPr sz="2600">
          <a:solidFill>
            <a:srgbClr val="0B3066"/>
          </a:solidFill>
          <a:latin typeface="Tahoma" charset="0"/>
          <a:ea typeface="ＭＳ Ｐゴシック" charset="-128"/>
        </a:defRPr>
      </a:lvl3pPr>
      <a:lvl4pPr algn="l" rtl="0" eaLnBrk="0" fontAlgn="base" hangingPunct="0">
        <a:spcBef>
          <a:spcPct val="0"/>
        </a:spcBef>
        <a:spcAft>
          <a:spcPct val="0"/>
        </a:spcAft>
        <a:defRPr sz="2600">
          <a:solidFill>
            <a:srgbClr val="0B3066"/>
          </a:solidFill>
          <a:latin typeface="Tahoma" charset="0"/>
          <a:ea typeface="ＭＳ Ｐゴシック" charset="-128"/>
        </a:defRPr>
      </a:lvl4pPr>
      <a:lvl5pPr algn="l" rtl="0" eaLnBrk="0" fontAlgn="base" hangingPunct="0">
        <a:spcBef>
          <a:spcPct val="0"/>
        </a:spcBef>
        <a:spcAft>
          <a:spcPct val="0"/>
        </a:spcAft>
        <a:defRPr sz="2600">
          <a:solidFill>
            <a:srgbClr val="0B3066"/>
          </a:solidFill>
          <a:latin typeface="Tahoma" charset="0"/>
          <a:ea typeface="ＭＳ Ｐゴシック" charset="-128"/>
        </a:defRPr>
      </a:lvl5pPr>
      <a:lvl6pPr marL="457200" algn="l" rtl="0" fontAlgn="base">
        <a:spcBef>
          <a:spcPct val="0"/>
        </a:spcBef>
        <a:spcAft>
          <a:spcPct val="0"/>
        </a:spcAft>
        <a:defRPr sz="2600">
          <a:solidFill>
            <a:srgbClr val="0B3066"/>
          </a:solidFill>
          <a:latin typeface="Tahoma" charset="0"/>
          <a:ea typeface="ＭＳ Ｐゴシック" charset="-128"/>
        </a:defRPr>
      </a:lvl6pPr>
      <a:lvl7pPr marL="914400" algn="l" rtl="0" fontAlgn="base">
        <a:spcBef>
          <a:spcPct val="0"/>
        </a:spcBef>
        <a:spcAft>
          <a:spcPct val="0"/>
        </a:spcAft>
        <a:defRPr sz="2600">
          <a:solidFill>
            <a:srgbClr val="0B3066"/>
          </a:solidFill>
          <a:latin typeface="Tahoma" charset="0"/>
          <a:ea typeface="ＭＳ Ｐゴシック" charset="-128"/>
        </a:defRPr>
      </a:lvl7pPr>
      <a:lvl8pPr marL="1371600" algn="l" rtl="0" fontAlgn="base">
        <a:spcBef>
          <a:spcPct val="0"/>
        </a:spcBef>
        <a:spcAft>
          <a:spcPct val="0"/>
        </a:spcAft>
        <a:defRPr sz="2600">
          <a:solidFill>
            <a:srgbClr val="0B3066"/>
          </a:solidFill>
          <a:latin typeface="Tahoma" charset="0"/>
          <a:ea typeface="ＭＳ Ｐゴシック" charset="-128"/>
        </a:defRPr>
      </a:lvl8pPr>
      <a:lvl9pPr marL="1828800" algn="l" rtl="0" fontAlgn="base">
        <a:spcBef>
          <a:spcPct val="0"/>
        </a:spcBef>
        <a:spcAft>
          <a:spcPct val="0"/>
        </a:spcAft>
        <a:defRPr sz="2600">
          <a:solidFill>
            <a:srgbClr val="0B3066"/>
          </a:solidFill>
          <a:latin typeface="Tahoma" charset="0"/>
          <a:ea typeface="ＭＳ Ｐゴシック" charset="-128"/>
        </a:defRPr>
      </a:lvl9pPr>
    </p:titleStyle>
    <p:bodyStyle>
      <a:lvl1pPr marL="342900" indent="-342900" algn="l" rtl="0" eaLnBrk="0" fontAlgn="base" hangingPunct="0">
        <a:spcBef>
          <a:spcPct val="20000"/>
        </a:spcBef>
        <a:spcAft>
          <a:spcPct val="0"/>
        </a:spcAft>
        <a:defRPr>
          <a:solidFill>
            <a:srgbClr val="0B3066"/>
          </a:solidFill>
          <a:latin typeface="+mn-lt"/>
          <a:ea typeface="+mn-ea"/>
          <a:cs typeface="+mn-cs"/>
        </a:defRPr>
      </a:lvl1pPr>
      <a:lvl2pPr marL="742950" indent="-285750" algn="l" rtl="0" eaLnBrk="0" fontAlgn="base" hangingPunct="0">
        <a:spcBef>
          <a:spcPct val="20000"/>
        </a:spcBef>
        <a:spcAft>
          <a:spcPct val="0"/>
        </a:spcAft>
        <a:defRPr sz="1500">
          <a:solidFill>
            <a:srgbClr val="0B3066"/>
          </a:solidFill>
          <a:latin typeface="+mn-lt"/>
          <a:ea typeface="+mn-ea"/>
        </a:defRPr>
      </a:lvl2pPr>
      <a:lvl3pPr marL="1143000" indent="-228600" algn="l" rtl="0" eaLnBrk="0" fontAlgn="base" hangingPunct="0">
        <a:spcBef>
          <a:spcPct val="20000"/>
        </a:spcBef>
        <a:spcAft>
          <a:spcPct val="0"/>
        </a:spcAft>
        <a:defRPr sz="1500">
          <a:solidFill>
            <a:srgbClr val="0B3066"/>
          </a:solidFill>
          <a:latin typeface="+mn-lt"/>
          <a:ea typeface="+mn-ea"/>
        </a:defRPr>
      </a:lvl3pPr>
      <a:lvl4pPr marL="1600200" indent="-228600" algn="l" rtl="0" eaLnBrk="0" fontAlgn="base" hangingPunct="0">
        <a:spcBef>
          <a:spcPct val="20000"/>
        </a:spcBef>
        <a:spcAft>
          <a:spcPct val="0"/>
        </a:spcAft>
        <a:defRPr sz="1500">
          <a:solidFill>
            <a:srgbClr val="0B3066"/>
          </a:solidFill>
          <a:latin typeface="+mn-lt"/>
          <a:ea typeface="+mn-ea"/>
        </a:defRPr>
      </a:lvl4pPr>
      <a:lvl5pPr marL="2057400" indent="-228600" algn="l" rtl="0" eaLnBrk="0" fontAlgn="base" hangingPunct="0">
        <a:spcBef>
          <a:spcPct val="20000"/>
        </a:spcBef>
        <a:spcAft>
          <a:spcPct val="0"/>
        </a:spcAft>
        <a:defRPr sz="1500">
          <a:solidFill>
            <a:srgbClr val="0B3066"/>
          </a:solidFill>
          <a:latin typeface="+mn-lt"/>
          <a:ea typeface="+mn-ea"/>
        </a:defRPr>
      </a:lvl5pPr>
      <a:lvl6pPr marL="2514600" indent="-228600" algn="l" rtl="0" fontAlgn="base">
        <a:spcBef>
          <a:spcPct val="20000"/>
        </a:spcBef>
        <a:spcAft>
          <a:spcPct val="0"/>
        </a:spcAft>
        <a:defRPr sz="1500">
          <a:solidFill>
            <a:srgbClr val="0B3066"/>
          </a:solidFill>
          <a:latin typeface="+mn-lt"/>
          <a:ea typeface="+mn-ea"/>
        </a:defRPr>
      </a:lvl6pPr>
      <a:lvl7pPr marL="2971800" indent="-228600" algn="l" rtl="0" fontAlgn="base">
        <a:spcBef>
          <a:spcPct val="20000"/>
        </a:spcBef>
        <a:spcAft>
          <a:spcPct val="0"/>
        </a:spcAft>
        <a:defRPr sz="1500">
          <a:solidFill>
            <a:srgbClr val="0B3066"/>
          </a:solidFill>
          <a:latin typeface="+mn-lt"/>
          <a:ea typeface="+mn-ea"/>
        </a:defRPr>
      </a:lvl7pPr>
      <a:lvl8pPr marL="3429000" indent="-228600" algn="l" rtl="0" fontAlgn="base">
        <a:spcBef>
          <a:spcPct val="20000"/>
        </a:spcBef>
        <a:spcAft>
          <a:spcPct val="0"/>
        </a:spcAft>
        <a:defRPr sz="1500">
          <a:solidFill>
            <a:srgbClr val="0B3066"/>
          </a:solidFill>
          <a:latin typeface="+mn-lt"/>
          <a:ea typeface="+mn-ea"/>
        </a:defRPr>
      </a:lvl8pPr>
      <a:lvl9pPr marL="3886200" indent="-228600" algn="l" rtl="0" fontAlgn="base">
        <a:spcBef>
          <a:spcPct val="20000"/>
        </a:spcBef>
        <a:spcAft>
          <a:spcPct val="0"/>
        </a:spcAft>
        <a:defRPr sz="1500">
          <a:solidFill>
            <a:srgbClr val="0B3066"/>
          </a:solidFill>
          <a:latin typeface="+mn-lt"/>
          <a:ea typeface="+mn-ea"/>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Fondo.opereindifferibili@mef.gov.it" TargetMode="External"/><Relationship Id="rId2" Type="http://schemas.openxmlformats.org/officeDocument/2006/relationships/hyperlink" Target="mailto:Assistenzatecnica.regis@mef.gov.i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5AF097E6-4E08-4470-BBBD-952D95FC2F1B}"/>
              </a:ext>
            </a:extLst>
          </p:cNvPr>
          <p:cNvSpPr>
            <a:spLocks noGrp="1" noChangeArrowheads="1"/>
          </p:cNvSpPr>
          <p:nvPr>
            <p:ph type="ctrTitle"/>
          </p:nvPr>
        </p:nvSpPr>
        <p:spPr bwMode="auto">
          <a:xfrm>
            <a:off x="2483768" y="1556792"/>
            <a:ext cx="6048375" cy="316835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sz="2400" b="1" cap="all" dirty="0">
                <a:solidFill>
                  <a:srgbClr val="0B3066"/>
                </a:solidFill>
              </a:rPr>
              <a:t>DPCM del 28 luglio 2022</a:t>
            </a:r>
            <a:br>
              <a:rPr lang="it-IT" sz="2400" b="1" cap="all" dirty="0">
                <a:solidFill>
                  <a:srgbClr val="0B3066"/>
                </a:solidFill>
              </a:rPr>
            </a:br>
            <a:r>
              <a:rPr lang="it-IT" sz="2400" b="1" cap="all" dirty="0">
                <a:solidFill>
                  <a:srgbClr val="0B3066"/>
                </a:solidFill>
              </a:rPr>
              <a:t>Fondo per l’avvio delle opere indifferibili</a:t>
            </a:r>
            <a:br>
              <a:rPr lang="it-IT" sz="2400" b="1" dirty="0">
                <a:solidFill>
                  <a:srgbClr val="0B3066"/>
                </a:solidFill>
              </a:rPr>
            </a:br>
            <a:br>
              <a:rPr lang="it-IT" sz="2400" b="1" dirty="0">
                <a:solidFill>
                  <a:srgbClr val="0B3066"/>
                </a:solidFill>
              </a:rPr>
            </a:br>
            <a:br>
              <a:rPr lang="it-IT" sz="2400" b="1" dirty="0">
                <a:solidFill>
                  <a:srgbClr val="0B3066"/>
                </a:solidFill>
              </a:rPr>
            </a:br>
            <a:r>
              <a:rPr lang="it-IT" sz="2400" b="1" dirty="0">
                <a:solidFill>
                  <a:srgbClr val="0B3066"/>
                </a:solidFill>
              </a:rPr>
              <a:t>Procedura amministrativa e</a:t>
            </a:r>
            <a:br>
              <a:rPr lang="it-IT" sz="2400" b="1" dirty="0">
                <a:solidFill>
                  <a:srgbClr val="0B3066"/>
                </a:solidFill>
              </a:rPr>
            </a:br>
            <a:r>
              <a:rPr lang="it-IT" sz="2400" b="1" dirty="0">
                <a:solidFill>
                  <a:srgbClr val="0B3066"/>
                </a:solidFill>
              </a:rPr>
              <a:t>supporto informatico</a:t>
            </a:r>
            <a:br>
              <a:rPr lang="it-IT" sz="2400" b="1" dirty="0">
                <a:solidFill>
                  <a:srgbClr val="0B3066"/>
                </a:solidFill>
              </a:rPr>
            </a:br>
            <a:br>
              <a:rPr lang="it-IT" sz="2800" dirty="0">
                <a:effectLst/>
                <a:latin typeface="Calibri" panose="020F0502020204030204" pitchFamily="34" charset="0"/>
                <a:ea typeface="Times New Roman" panose="02020603050405020304" pitchFamily="18" charset="0"/>
              </a:rPr>
            </a:br>
            <a:endParaRPr lang="it-IT" altLang="en-US" dirty="0">
              <a:solidFill>
                <a:srgbClr val="00133B"/>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a:extLst>
              <a:ext uri="{FF2B5EF4-FFF2-40B4-BE49-F238E27FC236}">
                <a16:creationId xmlns:a16="http://schemas.microsoft.com/office/drawing/2014/main" id="{324AF418-8F94-4DAF-AB61-31EF97E1E102}"/>
              </a:ext>
            </a:extLst>
          </p:cNvPr>
          <p:cNvSpPr>
            <a:spLocks noGrp="1"/>
          </p:cNvSpPr>
          <p:nvPr>
            <p:ph type="title"/>
          </p:nvPr>
        </p:nvSpPr>
        <p:spPr bwMode="auto">
          <a:xfrm>
            <a:off x="250824" y="402344"/>
            <a:ext cx="8513763" cy="79440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b="1" dirty="0"/>
              <a:t>VERIFICHE DELLE AMMINISTRAZIONI ISTANTI E DI RGS</a:t>
            </a:r>
            <a:endParaRPr lang="it-IT" altLang="en-US" b="1" dirty="0"/>
          </a:p>
        </p:txBody>
      </p:sp>
      <p:sp>
        <p:nvSpPr>
          <p:cNvPr id="5" name="Segnaposto piè di pagina 4">
            <a:extLst>
              <a:ext uri="{FF2B5EF4-FFF2-40B4-BE49-F238E27FC236}">
                <a16:creationId xmlns:a16="http://schemas.microsoft.com/office/drawing/2014/main" id="{B52B361E-77D9-43E2-A0CF-1CE44506F6CC}"/>
              </a:ext>
            </a:extLst>
          </p:cNvPr>
          <p:cNvSpPr>
            <a:spLocks noGrp="1"/>
          </p:cNvSpPr>
          <p:nvPr>
            <p:ph type="ftr" sz="quarter" idx="11"/>
          </p:nvPr>
        </p:nvSpPr>
        <p:spPr>
          <a:xfrm>
            <a:off x="5148063" y="6227763"/>
            <a:ext cx="3745111" cy="179387"/>
          </a:xfrm>
        </p:spPr>
        <p:txBody>
          <a:bodyPr/>
          <a:lstStyle/>
          <a:p>
            <a:pPr>
              <a:defRPr/>
            </a:pPr>
            <a:r>
              <a:rPr lang="it-IT" sz="1000" dirty="0">
                <a:effectLst/>
                <a:latin typeface="Calibri" panose="020F0502020204030204" pitchFamily="34" charset="0"/>
                <a:ea typeface="Times New Roman" panose="02020603050405020304" pitchFamily="18" charset="0"/>
              </a:rPr>
              <a:t>DPCM del 28 luglio 2022 -  Fondo per l’avvio delle opere indifferibili</a:t>
            </a:r>
            <a:endParaRPr lang="it-IT" dirty="0"/>
          </a:p>
        </p:txBody>
      </p:sp>
      <p:sp>
        <p:nvSpPr>
          <p:cNvPr id="8" name="Segnaposto contenuto 7">
            <a:extLst>
              <a:ext uri="{FF2B5EF4-FFF2-40B4-BE49-F238E27FC236}">
                <a16:creationId xmlns:a16="http://schemas.microsoft.com/office/drawing/2014/main" id="{79671F8A-DC7C-4EB4-A888-B2D9BF90DECD}"/>
              </a:ext>
            </a:extLst>
          </p:cNvPr>
          <p:cNvSpPr>
            <a:spLocks noGrp="1"/>
          </p:cNvSpPr>
          <p:nvPr>
            <p:ph idx="1"/>
          </p:nvPr>
        </p:nvSpPr>
        <p:spPr>
          <a:xfrm>
            <a:off x="1647200" y="1556792"/>
            <a:ext cx="7144915" cy="3682034"/>
          </a:xfr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vl="1" algn="just">
              <a:lnSpc>
                <a:spcPct val="115000"/>
              </a:lnSpc>
              <a:spcAft>
                <a:spcPts val="1000"/>
              </a:spcAft>
              <a:buFont typeface="Wingdings" panose="05000000000000000000" pitchFamily="2" charset="2"/>
              <a:buChar char="ü"/>
              <a:tabLst>
                <a:tab pos="9777413" algn="l"/>
              </a:tabLst>
            </a:pPr>
            <a:r>
              <a:rPr lang="it-IT" sz="2000" dirty="0"/>
              <a:t>Le stazioni appaltanti dovranno procedere alla presentazione delle domande in conformità alla determinazione del maggior costo degli interventi e delle risorse utilizzabili per farvi fronte, oggetto di verifica da parte delle amministrazioni istanti. </a:t>
            </a:r>
          </a:p>
          <a:p>
            <a:pPr lvl="1" algn="just">
              <a:lnSpc>
                <a:spcPct val="115000"/>
              </a:lnSpc>
              <a:spcAft>
                <a:spcPts val="1000"/>
              </a:spcAft>
              <a:buFont typeface="Wingdings" panose="05000000000000000000" pitchFamily="2" charset="2"/>
              <a:buChar char="ü"/>
              <a:tabLst>
                <a:tab pos="9777413" algn="l"/>
              </a:tabLst>
            </a:pPr>
            <a:r>
              <a:rPr lang="it-IT" sz="2000" dirty="0"/>
              <a:t>RGS provvederà, ex post, ad effettuare verifiche a campione sulla corretta determinazione del contributo finanziario richiesto</a:t>
            </a:r>
            <a:r>
              <a:rPr lang="it-IT" sz="2400" dirty="0">
                <a:latin typeface="Calibri" panose="020F0502020204030204" pitchFamily="34" charset="0"/>
                <a:cs typeface="Calibri" panose="020F0502020204030204" pitchFamily="34" charset="0"/>
              </a:rPr>
              <a:t>. </a:t>
            </a:r>
          </a:p>
          <a:p>
            <a:pPr lvl="0" indent="0" algn="just">
              <a:lnSpc>
                <a:spcPct val="80000"/>
              </a:lnSpc>
            </a:pPr>
            <a:endParaRPr lang="it-IT" sz="2400" dirty="0">
              <a:solidFill>
                <a:schemeClr val="tx1"/>
              </a:solidFill>
              <a:latin typeface="Trebuchet MS (Corpo)"/>
            </a:endParaRPr>
          </a:p>
        </p:txBody>
      </p:sp>
      <p:sp>
        <p:nvSpPr>
          <p:cNvPr id="18438" name="Segnaposto numero diapositiva 1">
            <a:extLst>
              <a:ext uri="{FF2B5EF4-FFF2-40B4-BE49-F238E27FC236}">
                <a16:creationId xmlns:a16="http://schemas.microsoft.com/office/drawing/2014/main" id="{F42479A8-084E-44F9-97A1-4A44A36CF305}"/>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2EFE03A-3838-4D50-AE41-528F0EDE8819}" type="slidenum">
              <a:rPr lang="it-IT" altLang="en-US" sz="1000" smtClean="0">
                <a:latin typeface="Tahoma" panose="020B0604030504040204" pitchFamily="34" charset="0"/>
              </a:rPr>
              <a:pPr/>
              <a:t>10</a:t>
            </a:fld>
            <a:endParaRPr lang="it-IT" altLang="en-US" sz="1000">
              <a:latin typeface="Tahoma" panose="020B0604030504040204" pitchFamily="34" charset="0"/>
            </a:endParaRPr>
          </a:p>
        </p:txBody>
      </p:sp>
      <p:pic>
        <p:nvPicPr>
          <p:cNvPr id="6" name="Elemento grafico 5" descr="Avviso contorno">
            <a:extLst>
              <a:ext uri="{FF2B5EF4-FFF2-40B4-BE49-F238E27FC236}">
                <a16:creationId xmlns:a16="http://schemas.microsoft.com/office/drawing/2014/main" id="{1EEC6791-39C9-ECEA-6163-E4A74699B12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62587" y="2486925"/>
            <a:ext cx="1279850" cy="1279850"/>
          </a:xfrm>
          <a:prstGeom prst="rect">
            <a:avLst/>
          </a:prstGeom>
        </p:spPr>
      </p:pic>
    </p:spTree>
    <p:extLst>
      <p:ext uri="{BB962C8B-B14F-4D97-AF65-F5344CB8AC3E}">
        <p14:creationId xmlns:p14="http://schemas.microsoft.com/office/powerpoint/2010/main" val="487672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a:extLst>
              <a:ext uri="{FF2B5EF4-FFF2-40B4-BE49-F238E27FC236}">
                <a16:creationId xmlns:a16="http://schemas.microsoft.com/office/drawing/2014/main" id="{B52B361E-77D9-43E2-A0CF-1CE44506F6CC}"/>
              </a:ext>
            </a:extLst>
          </p:cNvPr>
          <p:cNvSpPr>
            <a:spLocks noGrp="1"/>
          </p:cNvSpPr>
          <p:nvPr>
            <p:ph type="ftr" sz="quarter" idx="11"/>
          </p:nvPr>
        </p:nvSpPr>
        <p:spPr>
          <a:xfrm>
            <a:off x="5148063" y="6227763"/>
            <a:ext cx="3745111" cy="179387"/>
          </a:xfrm>
        </p:spPr>
        <p:txBody>
          <a:bodyPr/>
          <a:lstStyle/>
          <a:p>
            <a:pPr>
              <a:defRPr/>
            </a:pPr>
            <a:r>
              <a:rPr lang="it-IT" sz="1000">
                <a:effectLst/>
                <a:latin typeface="Calibri" panose="020F0502020204030204" pitchFamily="34" charset="0"/>
                <a:ea typeface="Times New Roman" panose="02020603050405020304" pitchFamily="18" charset="0"/>
              </a:rPr>
              <a:t>DPCM del 28 luglio 2022 -  Fondo per l’avvio delle opere indifferibili</a:t>
            </a:r>
            <a:endParaRPr lang="it-IT" dirty="0"/>
          </a:p>
        </p:txBody>
      </p:sp>
      <p:sp>
        <p:nvSpPr>
          <p:cNvPr id="6" name="Titolo 1">
            <a:extLst>
              <a:ext uri="{FF2B5EF4-FFF2-40B4-BE49-F238E27FC236}">
                <a16:creationId xmlns:a16="http://schemas.microsoft.com/office/drawing/2014/main" id="{BC866B54-A19D-AF6E-DF4B-D621E5D0F882}"/>
              </a:ext>
            </a:extLst>
          </p:cNvPr>
          <p:cNvSpPr>
            <a:spLocks noGrp="1"/>
          </p:cNvSpPr>
          <p:nvPr>
            <p:ph idx="1"/>
          </p:nvPr>
        </p:nvSpPr>
        <p:spPr>
          <a:xfrm>
            <a:off x="379413" y="444715"/>
            <a:ext cx="8385175" cy="1239624"/>
          </a:xfrm>
          <a:ln>
            <a:solidFill>
              <a:schemeClr val="accent1"/>
            </a:solidFill>
          </a:ln>
        </p:spPr>
        <p:txBody>
          <a:bodyPr numCol="1"/>
          <a:lstStyle/>
          <a:p>
            <a:pPr algn="ctr"/>
            <a:endParaRPr lang="it-IT" sz="2800" b="1" dirty="0"/>
          </a:p>
          <a:p>
            <a:pPr algn="ctr">
              <a:spcBef>
                <a:spcPct val="0"/>
              </a:spcBef>
            </a:pPr>
            <a:r>
              <a:rPr lang="it-IT" sz="2400" b="1" dirty="0">
                <a:latin typeface="+mj-lt"/>
                <a:ea typeface="+mj-ea"/>
                <a:cs typeface="+mj-cs"/>
              </a:rPr>
              <a:t>ACCESSO AL FONDO </a:t>
            </a:r>
          </a:p>
        </p:txBody>
      </p:sp>
      <p:sp>
        <p:nvSpPr>
          <p:cNvPr id="7" name="Rettangolo 6">
            <a:extLst>
              <a:ext uri="{FF2B5EF4-FFF2-40B4-BE49-F238E27FC236}">
                <a16:creationId xmlns:a16="http://schemas.microsoft.com/office/drawing/2014/main" id="{CA607AFE-3E27-0F82-0F44-AFA32977D3F4}"/>
              </a:ext>
            </a:extLst>
          </p:cNvPr>
          <p:cNvSpPr/>
          <p:nvPr/>
        </p:nvSpPr>
        <p:spPr>
          <a:xfrm>
            <a:off x="379413" y="2809188"/>
            <a:ext cx="3600000" cy="1239623"/>
          </a:xfrm>
          <a:prstGeom prst="rect">
            <a:avLst/>
          </a:prstGeom>
          <a:solidFill>
            <a:srgbClr val="65C3F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PROCEDURA </a:t>
            </a:r>
          </a:p>
          <a:p>
            <a:pPr algn="ctr"/>
            <a:r>
              <a:rPr lang="it-IT" dirty="0"/>
              <a:t>ORDINARIA </a:t>
            </a:r>
          </a:p>
        </p:txBody>
      </p:sp>
      <p:sp>
        <p:nvSpPr>
          <p:cNvPr id="9" name="Rettangolo 8">
            <a:extLst>
              <a:ext uri="{FF2B5EF4-FFF2-40B4-BE49-F238E27FC236}">
                <a16:creationId xmlns:a16="http://schemas.microsoft.com/office/drawing/2014/main" id="{2342B823-A3C6-4F3F-B69D-CAA23D933A92}"/>
              </a:ext>
            </a:extLst>
          </p:cNvPr>
          <p:cNvSpPr/>
          <p:nvPr/>
        </p:nvSpPr>
        <p:spPr>
          <a:xfrm>
            <a:off x="358216" y="4534293"/>
            <a:ext cx="3600000" cy="1239623"/>
          </a:xfrm>
          <a:prstGeom prst="rect">
            <a:avLst/>
          </a:prstGeom>
          <a:solidFill>
            <a:srgbClr val="65C3F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INTERVENTI </a:t>
            </a:r>
          </a:p>
          <a:p>
            <a:pPr algn="ctr"/>
            <a:r>
              <a:rPr lang="it-IT" dirty="0"/>
              <a:t>PNRR E ALTRI AMBITI </a:t>
            </a:r>
          </a:p>
        </p:txBody>
      </p:sp>
      <p:sp>
        <p:nvSpPr>
          <p:cNvPr id="10" name="Segnaposto contenuto 4">
            <a:extLst>
              <a:ext uri="{FF2B5EF4-FFF2-40B4-BE49-F238E27FC236}">
                <a16:creationId xmlns:a16="http://schemas.microsoft.com/office/drawing/2014/main" id="{AB94E5B1-AFB5-8E45-E407-556B882D08CC}"/>
              </a:ext>
            </a:extLst>
          </p:cNvPr>
          <p:cNvSpPr txBox="1">
            <a:spLocks/>
          </p:cNvSpPr>
          <p:nvPr/>
        </p:nvSpPr>
        <p:spPr>
          <a:xfrm>
            <a:off x="5148063" y="2848817"/>
            <a:ext cx="3600000" cy="1239623"/>
          </a:xfrm>
          <a:prstGeom prst="rect">
            <a:avLst/>
          </a:prstGeom>
          <a:solidFill>
            <a:srgbClr val="1AC0D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342900" indent="-342900" algn="l" rtl="0" eaLnBrk="0" fontAlgn="base" hangingPunct="0">
              <a:spcBef>
                <a:spcPct val="20000"/>
              </a:spcBef>
              <a:spcAft>
                <a:spcPct val="0"/>
              </a:spcAft>
              <a:defRPr>
                <a:solidFill>
                  <a:schemeClr val="lt1"/>
                </a:solidFill>
                <a:latin typeface="+mn-lt"/>
                <a:ea typeface="+mn-ea"/>
                <a:cs typeface="+mn-cs"/>
              </a:defRPr>
            </a:lvl1pPr>
            <a:lvl2pPr marL="742950" indent="-285750" algn="l" rtl="0" eaLnBrk="0" fontAlgn="base" hangingPunct="0">
              <a:spcBef>
                <a:spcPct val="20000"/>
              </a:spcBef>
              <a:spcAft>
                <a:spcPct val="0"/>
              </a:spcAft>
              <a:defRPr sz="1500">
                <a:solidFill>
                  <a:schemeClr val="lt1"/>
                </a:solidFill>
                <a:latin typeface="+mn-lt"/>
                <a:ea typeface="+mn-ea"/>
                <a:cs typeface="+mn-cs"/>
              </a:defRPr>
            </a:lvl2pPr>
            <a:lvl3pPr marL="1143000" indent="-228600" algn="l" rtl="0" eaLnBrk="0" fontAlgn="base" hangingPunct="0">
              <a:spcBef>
                <a:spcPct val="20000"/>
              </a:spcBef>
              <a:spcAft>
                <a:spcPct val="0"/>
              </a:spcAft>
              <a:defRPr sz="1500">
                <a:solidFill>
                  <a:schemeClr val="lt1"/>
                </a:solidFill>
                <a:latin typeface="+mn-lt"/>
                <a:ea typeface="+mn-ea"/>
                <a:cs typeface="+mn-cs"/>
              </a:defRPr>
            </a:lvl3pPr>
            <a:lvl4pPr marL="1600200" indent="-228600" algn="l" rtl="0" eaLnBrk="0" fontAlgn="base" hangingPunct="0">
              <a:spcBef>
                <a:spcPct val="20000"/>
              </a:spcBef>
              <a:spcAft>
                <a:spcPct val="0"/>
              </a:spcAft>
              <a:defRPr sz="1500">
                <a:solidFill>
                  <a:schemeClr val="lt1"/>
                </a:solidFill>
                <a:latin typeface="+mn-lt"/>
                <a:ea typeface="+mn-ea"/>
                <a:cs typeface="+mn-cs"/>
              </a:defRPr>
            </a:lvl4pPr>
            <a:lvl5pPr marL="2057400" indent="-228600" algn="l" rtl="0" eaLnBrk="0" fontAlgn="base" hangingPunct="0">
              <a:spcBef>
                <a:spcPct val="20000"/>
              </a:spcBef>
              <a:spcAft>
                <a:spcPct val="0"/>
              </a:spcAft>
              <a:defRPr sz="1500">
                <a:solidFill>
                  <a:schemeClr val="lt1"/>
                </a:solidFill>
                <a:latin typeface="+mn-lt"/>
                <a:ea typeface="+mn-ea"/>
                <a:cs typeface="+mn-cs"/>
              </a:defRPr>
            </a:lvl5pPr>
            <a:lvl6pPr marL="2514600" indent="-228600" algn="l" rtl="0" fontAlgn="base">
              <a:spcBef>
                <a:spcPct val="20000"/>
              </a:spcBef>
              <a:spcAft>
                <a:spcPct val="0"/>
              </a:spcAft>
              <a:defRPr sz="1500">
                <a:solidFill>
                  <a:schemeClr val="lt1"/>
                </a:solidFill>
                <a:latin typeface="+mn-lt"/>
                <a:ea typeface="+mn-ea"/>
                <a:cs typeface="+mn-cs"/>
              </a:defRPr>
            </a:lvl6pPr>
            <a:lvl7pPr marL="2971800" indent="-228600" algn="l" rtl="0" fontAlgn="base">
              <a:spcBef>
                <a:spcPct val="20000"/>
              </a:spcBef>
              <a:spcAft>
                <a:spcPct val="0"/>
              </a:spcAft>
              <a:defRPr sz="1500">
                <a:solidFill>
                  <a:schemeClr val="lt1"/>
                </a:solidFill>
                <a:latin typeface="+mn-lt"/>
                <a:ea typeface="+mn-ea"/>
                <a:cs typeface="+mn-cs"/>
              </a:defRPr>
            </a:lvl7pPr>
            <a:lvl8pPr marL="3429000" indent="-228600" algn="l" rtl="0" fontAlgn="base">
              <a:spcBef>
                <a:spcPct val="20000"/>
              </a:spcBef>
              <a:spcAft>
                <a:spcPct val="0"/>
              </a:spcAft>
              <a:defRPr sz="1500">
                <a:solidFill>
                  <a:schemeClr val="lt1"/>
                </a:solidFill>
                <a:latin typeface="+mn-lt"/>
                <a:ea typeface="+mn-ea"/>
                <a:cs typeface="+mn-cs"/>
              </a:defRPr>
            </a:lvl8pPr>
            <a:lvl9pPr marL="3886200" indent="-228600" algn="l" rtl="0" fontAlgn="base">
              <a:spcBef>
                <a:spcPct val="20000"/>
              </a:spcBef>
              <a:spcAft>
                <a:spcPct val="0"/>
              </a:spcAft>
              <a:defRPr sz="1500">
                <a:solidFill>
                  <a:schemeClr val="lt1"/>
                </a:solidFill>
                <a:latin typeface="+mn-lt"/>
                <a:ea typeface="+mn-ea"/>
                <a:cs typeface="+mn-cs"/>
              </a:defRPr>
            </a:lvl9pPr>
          </a:lstStyle>
          <a:p>
            <a:pPr marL="84138" indent="-84138" algn="ctr"/>
            <a:r>
              <a:rPr lang="it-IT" kern="0" dirty="0"/>
              <a:t>PROCEDURA SEMPLIFICATA  </a:t>
            </a:r>
          </a:p>
        </p:txBody>
      </p:sp>
      <p:sp>
        <p:nvSpPr>
          <p:cNvPr id="11" name="Rettangolo 10">
            <a:extLst>
              <a:ext uri="{FF2B5EF4-FFF2-40B4-BE49-F238E27FC236}">
                <a16:creationId xmlns:a16="http://schemas.microsoft.com/office/drawing/2014/main" id="{294FC611-CE22-864D-B53B-D487A894CA26}"/>
              </a:ext>
            </a:extLst>
          </p:cNvPr>
          <p:cNvSpPr/>
          <p:nvPr/>
        </p:nvSpPr>
        <p:spPr>
          <a:xfrm>
            <a:off x="5077905" y="4534293"/>
            <a:ext cx="3600000" cy="1239623"/>
          </a:xfrm>
          <a:prstGeom prst="rect">
            <a:avLst/>
          </a:prstGeom>
          <a:solidFill>
            <a:srgbClr val="1AC0D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INTERVENTI PNRR ENTI LOCALI </a:t>
            </a:r>
          </a:p>
          <a:p>
            <a:pPr algn="ctr"/>
            <a:r>
              <a:rPr lang="it-IT" dirty="0"/>
              <a:t>ALLEGATO 1 EX ART. 7</a:t>
            </a:r>
          </a:p>
        </p:txBody>
      </p:sp>
      <p:cxnSp>
        <p:nvCxnSpPr>
          <p:cNvPr id="12" name="Connettore a gomito 11">
            <a:extLst>
              <a:ext uri="{FF2B5EF4-FFF2-40B4-BE49-F238E27FC236}">
                <a16:creationId xmlns:a16="http://schemas.microsoft.com/office/drawing/2014/main" id="{3E01A576-0666-E1F0-B02E-D56FF8A344A6}"/>
              </a:ext>
            </a:extLst>
          </p:cNvPr>
          <p:cNvCxnSpPr>
            <a:cxnSpLocks/>
          </p:cNvCxnSpPr>
          <p:nvPr/>
        </p:nvCxnSpPr>
        <p:spPr>
          <a:xfrm rot="16200000" flipH="1">
            <a:off x="5126283" y="1009455"/>
            <a:ext cx="1239623" cy="2359844"/>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14" name="Connettore a gomito 13">
            <a:extLst>
              <a:ext uri="{FF2B5EF4-FFF2-40B4-BE49-F238E27FC236}">
                <a16:creationId xmlns:a16="http://schemas.microsoft.com/office/drawing/2014/main" id="{A8D7858C-4DD9-06FD-48B7-BCCDDA57A517}"/>
              </a:ext>
            </a:extLst>
          </p:cNvPr>
          <p:cNvCxnSpPr>
            <a:cxnSpLocks/>
          </p:cNvCxnSpPr>
          <p:nvPr/>
        </p:nvCxnSpPr>
        <p:spPr>
          <a:xfrm rot="5400000">
            <a:off x="2739523" y="1002307"/>
            <a:ext cx="1239623" cy="2359843"/>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2" name="Segnaposto numero diapositiva 1">
            <a:extLst>
              <a:ext uri="{FF2B5EF4-FFF2-40B4-BE49-F238E27FC236}">
                <a16:creationId xmlns:a16="http://schemas.microsoft.com/office/drawing/2014/main" id="{85E23FB2-8D40-D01C-5FA0-CC3F8F4D72A3}"/>
              </a:ext>
            </a:extLst>
          </p:cNvPr>
          <p:cNvSpPr>
            <a:spLocks noGrp="1"/>
          </p:cNvSpPr>
          <p:nvPr>
            <p:ph type="sldNum" sz="quarter" idx="12"/>
          </p:nvPr>
        </p:nvSpPr>
        <p:spPr/>
        <p:txBody>
          <a:bodyPr/>
          <a:lstStyle/>
          <a:p>
            <a:pPr>
              <a:defRPr/>
            </a:pPr>
            <a:fld id="{0246D6F8-3013-49B4-8874-B294ED3B2693}" type="slidenum">
              <a:rPr lang="it-IT" altLang="en-US" smtClean="0"/>
              <a:pPr>
                <a:defRPr/>
              </a:pPr>
              <a:t>11</a:t>
            </a:fld>
            <a:endParaRPr lang="it-IT" altLang="en-US"/>
          </a:p>
        </p:txBody>
      </p:sp>
    </p:spTree>
    <p:extLst>
      <p:ext uri="{BB962C8B-B14F-4D97-AF65-F5344CB8AC3E}">
        <p14:creationId xmlns:p14="http://schemas.microsoft.com/office/powerpoint/2010/main" val="1906969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a:extLst>
              <a:ext uri="{FF2B5EF4-FFF2-40B4-BE49-F238E27FC236}">
                <a16:creationId xmlns:a16="http://schemas.microsoft.com/office/drawing/2014/main" id="{324AF418-8F94-4DAF-AB61-31EF97E1E102}"/>
              </a:ext>
            </a:extLst>
          </p:cNvPr>
          <p:cNvSpPr>
            <a:spLocks noGrp="1"/>
          </p:cNvSpPr>
          <p:nvPr>
            <p:ph type="title"/>
          </p:nvPr>
        </p:nvSpPr>
        <p:spPr bwMode="auto">
          <a:xfrm>
            <a:off x="250825" y="222249"/>
            <a:ext cx="8513763" cy="87224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altLang="en-US" b="1" dirty="0"/>
              <a:t>COME VENGONO ASSEGNATE LE RISORSE</a:t>
            </a:r>
            <a:br>
              <a:rPr lang="it-IT" altLang="en-US" b="1" dirty="0"/>
            </a:br>
            <a:r>
              <a:rPr lang="it-IT" altLang="en-US" b="1" dirty="0"/>
              <a:t>PROCEDURA ORDINARIA </a:t>
            </a:r>
          </a:p>
        </p:txBody>
      </p:sp>
      <p:sp>
        <p:nvSpPr>
          <p:cNvPr id="5" name="Segnaposto piè di pagina 4">
            <a:extLst>
              <a:ext uri="{FF2B5EF4-FFF2-40B4-BE49-F238E27FC236}">
                <a16:creationId xmlns:a16="http://schemas.microsoft.com/office/drawing/2014/main" id="{B52B361E-77D9-43E2-A0CF-1CE44506F6CC}"/>
              </a:ext>
            </a:extLst>
          </p:cNvPr>
          <p:cNvSpPr>
            <a:spLocks noGrp="1"/>
          </p:cNvSpPr>
          <p:nvPr>
            <p:ph type="ftr" sz="quarter" idx="11"/>
          </p:nvPr>
        </p:nvSpPr>
        <p:spPr>
          <a:xfrm>
            <a:off x="5148063" y="6227763"/>
            <a:ext cx="3745111" cy="179387"/>
          </a:xfrm>
        </p:spPr>
        <p:txBody>
          <a:bodyPr/>
          <a:lstStyle/>
          <a:p>
            <a:pPr>
              <a:defRPr/>
            </a:pPr>
            <a:r>
              <a:rPr lang="it-IT" sz="1000" dirty="0">
                <a:effectLst/>
                <a:latin typeface="Calibri" panose="020F0502020204030204" pitchFamily="34" charset="0"/>
                <a:ea typeface="Times New Roman" panose="02020603050405020304" pitchFamily="18" charset="0"/>
              </a:rPr>
              <a:t>DPCM del 28 luglio 2022 -  Fondo per l’avvio delle opere indifferibili</a:t>
            </a:r>
            <a:endParaRPr lang="it-IT" dirty="0"/>
          </a:p>
        </p:txBody>
      </p:sp>
      <p:sp>
        <p:nvSpPr>
          <p:cNvPr id="8" name="Segnaposto contenuto 7">
            <a:extLst>
              <a:ext uri="{FF2B5EF4-FFF2-40B4-BE49-F238E27FC236}">
                <a16:creationId xmlns:a16="http://schemas.microsoft.com/office/drawing/2014/main" id="{79671F8A-DC7C-4EB4-A888-B2D9BF90DECD}"/>
              </a:ext>
            </a:extLst>
          </p:cNvPr>
          <p:cNvSpPr>
            <a:spLocks noGrp="1"/>
          </p:cNvSpPr>
          <p:nvPr>
            <p:ph idx="1"/>
          </p:nvPr>
        </p:nvSpPr>
        <p:spPr>
          <a:xfrm>
            <a:off x="539553" y="1296107"/>
            <a:ext cx="8225035" cy="4339650"/>
          </a:xfr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lvl="1" indent="0" algn="just">
              <a:buNone/>
            </a:pPr>
            <a:r>
              <a:rPr lang="it-IT" sz="2000" dirty="0"/>
              <a:t>Nell’ambito delle priorità precedentemente descritte e fatte salve le risorse oggetto della preassegnazione di cui all’articolo 7 del DPCM,  lo stanziamento di 7.500 mln di euro complessivi dal 2022 al 2026, viene assegnato a ciascuna categoria di interventi soddisfacendo in via prioritaria gli interventi finanziati dal PNRR.</a:t>
            </a:r>
          </a:p>
          <a:p>
            <a:pPr marL="0" lvl="1" indent="0" algn="just">
              <a:buNone/>
            </a:pPr>
            <a:endParaRPr lang="it-IT" sz="2000" dirty="0"/>
          </a:p>
          <a:p>
            <a:pPr marL="0" lvl="1" indent="0" algn="just">
              <a:buNone/>
            </a:pPr>
            <a:r>
              <a:rPr lang="it-IT" sz="2000" dirty="0"/>
              <a:t>Le risorse residue eventualmente disponibili sono destinate quindi agli interventi di «</a:t>
            </a:r>
            <a:r>
              <a:rPr lang="it-IT" sz="2000" i="1" dirty="0"/>
              <a:t>priorità 2» </a:t>
            </a:r>
            <a:r>
              <a:rPr lang="it-IT" sz="2000" dirty="0"/>
              <a:t>e, successivamente, per la quota eventualmente eccedente agli interventi di </a:t>
            </a:r>
            <a:r>
              <a:rPr lang="it-IT" sz="2000" i="1" dirty="0"/>
              <a:t>«priorità 3»</a:t>
            </a:r>
            <a:r>
              <a:rPr lang="it-IT" sz="2000" dirty="0"/>
              <a:t>.</a:t>
            </a:r>
          </a:p>
          <a:p>
            <a:pPr marL="0" lvl="1" indent="0" algn="just">
              <a:buNone/>
            </a:pPr>
            <a:endParaRPr lang="it-IT" sz="2000" dirty="0"/>
          </a:p>
          <a:p>
            <a:pPr marL="0" lvl="1" indent="0" algn="just">
              <a:buNone/>
            </a:pPr>
            <a:r>
              <a:rPr lang="it-IT" sz="2000" dirty="0"/>
              <a:t>Le risorse assegnate dall’art. 34 del dl 115 del 2022, per complessivi 1.300 mln di euro, sono destinate alla specifiche finalità previste dal medesimo art. 34 (PNC e Milano –Cortina).</a:t>
            </a:r>
            <a:endParaRPr lang="it-IT" sz="2400" dirty="0">
              <a:solidFill>
                <a:schemeClr val="tx1"/>
              </a:solidFill>
              <a:latin typeface="Trebuchet MS (Corpo)"/>
            </a:endParaRPr>
          </a:p>
        </p:txBody>
      </p:sp>
      <p:sp>
        <p:nvSpPr>
          <p:cNvPr id="18438" name="Segnaposto numero diapositiva 1">
            <a:extLst>
              <a:ext uri="{FF2B5EF4-FFF2-40B4-BE49-F238E27FC236}">
                <a16:creationId xmlns:a16="http://schemas.microsoft.com/office/drawing/2014/main" id="{F42479A8-084E-44F9-97A1-4A44A36CF305}"/>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2EFE03A-3838-4D50-AE41-528F0EDE8819}" type="slidenum">
              <a:rPr lang="it-IT" altLang="en-US" sz="1000" smtClean="0">
                <a:latin typeface="Tahoma" panose="020B0604030504040204" pitchFamily="34" charset="0"/>
              </a:rPr>
              <a:pPr/>
              <a:t>12</a:t>
            </a:fld>
            <a:endParaRPr lang="it-IT" altLang="en-US" sz="1000">
              <a:latin typeface="Tahoma" panose="020B0604030504040204" pitchFamily="34" charset="0"/>
            </a:endParaRPr>
          </a:p>
        </p:txBody>
      </p:sp>
    </p:spTree>
    <p:extLst>
      <p:ext uri="{BB962C8B-B14F-4D97-AF65-F5344CB8AC3E}">
        <p14:creationId xmlns:p14="http://schemas.microsoft.com/office/powerpoint/2010/main" val="1983447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a:extLst>
              <a:ext uri="{FF2B5EF4-FFF2-40B4-BE49-F238E27FC236}">
                <a16:creationId xmlns:a16="http://schemas.microsoft.com/office/drawing/2014/main" id="{324AF418-8F94-4DAF-AB61-31EF97E1E102}"/>
              </a:ext>
            </a:extLst>
          </p:cNvPr>
          <p:cNvSpPr>
            <a:spLocks noGrp="1"/>
          </p:cNvSpPr>
          <p:nvPr>
            <p:ph type="title"/>
          </p:nvPr>
        </p:nvSpPr>
        <p:spPr bwMode="auto">
          <a:xfrm>
            <a:off x="250825" y="222249"/>
            <a:ext cx="8513763" cy="87224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b="1" dirty="0"/>
              <a:t>SOGGETTI COINVOLTI NEL PROCESSO </a:t>
            </a:r>
            <a:br>
              <a:rPr lang="it-IT" b="1" dirty="0"/>
            </a:br>
            <a:r>
              <a:rPr lang="it-IT" b="1" dirty="0"/>
              <a:t>DI ACCESSO AL FONDO </a:t>
            </a:r>
            <a:endParaRPr lang="it-IT" altLang="en-US" b="1" dirty="0"/>
          </a:p>
        </p:txBody>
      </p:sp>
      <p:sp>
        <p:nvSpPr>
          <p:cNvPr id="5" name="Segnaposto piè di pagina 4">
            <a:extLst>
              <a:ext uri="{FF2B5EF4-FFF2-40B4-BE49-F238E27FC236}">
                <a16:creationId xmlns:a16="http://schemas.microsoft.com/office/drawing/2014/main" id="{B52B361E-77D9-43E2-A0CF-1CE44506F6CC}"/>
              </a:ext>
            </a:extLst>
          </p:cNvPr>
          <p:cNvSpPr>
            <a:spLocks noGrp="1"/>
          </p:cNvSpPr>
          <p:nvPr>
            <p:ph type="ftr" sz="quarter" idx="11"/>
          </p:nvPr>
        </p:nvSpPr>
        <p:spPr>
          <a:xfrm>
            <a:off x="5148063" y="6227763"/>
            <a:ext cx="3745111" cy="179387"/>
          </a:xfrm>
        </p:spPr>
        <p:txBody>
          <a:bodyPr/>
          <a:lstStyle/>
          <a:p>
            <a:pPr>
              <a:defRPr/>
            </a:pPr>
            <a:r>
              <a:rPr lang="it-IT" sz="1000" dirty="0">
                <a:effectLst/>
                <a:latin typeface="Calibri" panose="020F0502020204030204" pitchFamily="34" charset="0"/>
                <a:ea typeface="Times New Roman" panose="02020603050405020304" pitchFamily="18" charset="0"/>
              </a:rPr>
              <a:t>DPCM del 28 luglio 2022 -  Fondo per l’avvio delle opere indifferibili</a:t>
            </a:r>
            <a:endParaRPr lang="it-IT" dirty="0"/>
          </a:p>
        </p:txBody>
      </p:sp>
      <p:sp>
        <p:nvSpPr>
          <p:cNvPr id="8" name="Segnaposto contenuto 7">
            <a:extLst>
              <a:ext uri="{FF2B5EF4-FFF2-40B4-BE49-F238E27FC236}">
                <a16:creationId xmlns:a16="http://schemas.microsoft.com/office/drawing/2014/main" id="{79671F8A-DC7C-4EB4-A888-B2D9BF90DECD}"/>
              </a:ext>
            </a:extLst>
          </p:cNvPr>
          <p:cNvSpPr>
            <a:spLocks noGrp="1"/>
          </p:cNvSpPr>
          <p:nvPr>
            <p:ph idx="1"/>
          </p:nvPr>
        </p:nvSpPr>
        <p:spPr>
          <a:xfrm>
            <a:off x="379412" y="1296108"/>
            <a:ext cx="8385175" cy="5004447"/>
          </a:xfr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indent="0"/>
            <a:r>
              <a:rPr lang="it-IT" sz="2400" b="1" dirty="0"/>
              <a:t>STAZIONI APPALTANTI </a:t>
            </a:r>
            <a:r>
              <a:rPr lang="it-IT" sz="2400" dirty="0"/>
              <a:t>come definite dalla lettera e) dell’articolo 1 del DPCM </a:t>
            </a:r>
          </a:p>
          <a:p>
            <a:pPr marL="538163" indent="0" algn="just">
              <a:buNone/>
            </a:pPr>
            <a:r>
              <a:rPr lang="it-IT" sz="2000" i="1" dirty="0"/>
              <a:t>Per stazioni appaltanti si intende le amministrazioni o i soggetti titolari dei CUP relativi ad interventi per i quali è fatta richiesta di accesso al fondo. </a:t>
            </a:r>
          </a:p>
          <a:p>
            <a:pPr marL="538163" indent="0" algn="just">
              <a:buNone/>
            </a:pPr>
            <a:r>
              <a:rPr lang="it-IT" sz="2000" i="1" dirty="0"/>
              <a:t>Si tratta, pertanto, dei soggetti responsabili della realizzazione dell’intervento.</a:t>
            </a:r>
          </a:p>
          <a:p>
            <a:pPr marL="514350" indent="-514350">
              <a:buAutoNum type="arabicParenR"/>
            </a:pPr>
            <a:endParaRPr lang="it-IT" sz="2400" dirty="0"/>
          </a:p>
          <a:p>
            <a:pPr indent="0"/>
            <a:r>
              <a:rPr lang="it-IT" sz="2400" b="1" dirty="0"/>
              <a:t>AMMINISTRAZIONI STATALI ISTANTI </a:t>
            </a:r>
            <a:r>
              <a:rPr lang="it-IT" sz="2400" dirty="0"/>
              <a:t>come definite dalla lettera d)  dell’articolo 1 del DPCM </a:t>
            </a:r>
          </a:p>
          <a:p>
            <a:pPr marL="514350" indent="-514350">
              <a:buAutoNum type="arabicParenR"/>
            </a:pPr>
            <a:endParaRPr lang="it-IT" sz="2400" dirty="0"/>
          </a:p>
          <a:p>
            <a:pPr indent="0"/>
            <a:r>
              <a:rPr lang="it-IT" sz="2400" b="1" dirty="0"/>
              <a:t>MEF RGS</a:t>
            </a:r>
          </a:p>
          <a:p>
            <a:pPr lvl="0" algn="just">
              <a:lnSpc>
                <a:spcPct val="80000"/>
              </a:lnSpc>
              <a:buFont typeface="Wingdings" panose="05000000000000000000" pitchFamily="2" charset="2"/>
              <a:buChar char="Ø"/>
            </a:pPr>
            <a:endParaRPr lang="it-IT" sz="2400" dirty="0">
              <a:solidFill>
                <a:schemeClr val="tx1"/>
              </a:solidFill>
              <a:latin typeface="Trebuchet MS (Corpo)"/>
            </a:endParaRPr>
          </a:p>
        </p:txBody>
      </p:sp>
      <p:sp>
        <p:nvSpPr>
          <p:cNvPr id="18438" name="Segnaposto numero diapositiva 1">
            <a:extLst>
              <a:ext uri="{FF2B5EF4-FFF2-40B4-BE49-F238E27FC236}">
                <a16:creationId xmlns:a16="http://schemas.microsoft.com/office/drawing/2014/main" id="{F42479A8-084E-44F9-97A1-4A44A36CF305}"/>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2EFE03A-3838-4D50-AE41-528F0EDE8819}" type="slidenum">
              <a:rPr lang="it-IT" altLang="en-US" sz="1000" smtClean="0">
                <a:latin typeface="Tahoma" panose="020B0604030504040204" pitchFamily="34" charset="0"/>
              </a:rPr>
              <a:pPr/>
              <a:t>13</a:t>
            </a:fld>
            <a:endParaRPr lang="it-IT" altLang="en-US" sz="1000">
              <a:latin typeface="Tahoma" panose="020B0604030504040204" pitchFamily="34" charset="0"/>
            </a:endParaRPr>
          </a:p>
        </p:txBody>
      </p:sp>
    </p:spTree>
    <p:extLst>
      <p:ext uri="{BB962C8B-B14F-4D97-AF65-F5344CB8AC3E}">
        <p14:creationId xmlns:p14="http://schemas.microsoft.com/office/powerpoint/2010/main" val="1949369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a:extLst>
              <a:ext uri="{FF2B5EF4-FFF2-40B4-BE49-F238E27FC236}">
                <a16:creationId xmlns:a16="http://schemas.microsoft.com/office/drawing/2014/main" id="{324AF418-8F94-4DAF-AB61-31EF97E1E102}"/>
              </a:ext>
            </a:extLst>
          </p:cNvPr>
          <p:cNvSpPr>
            <a:spLocks noGrp="1"/>
          </p:cNvSpPr>
          <p:nvPr>
            <p:ph type="title"/>
          </p:nvPr>
        </p:nvSpPr>
        <p:spPr bwMode="auto">
          <a:xfrm>
            <a:off x="250825" y="222249"/>
            <a:ext cx="8513763" cy="87224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b="1" dirty="0"/>
              <a:t>AMMINISTRAZIONI STATALI ISTANTI </a:t>
            </a:r>
            <a:endParaRPr lang="it-IT" altLang="en-US" b="1" dirty="0"/>
          </a:p>
        </p:txBody>
      </p:sp>
      <p:sp>
        <p:nvSpPr>
          <p:cNvPr id="5" name="Segnaposto piè di pagina 4">
            <a:extLst>
              <a:ext uri="{FF2B5EF4-FFF2-40B4-BE49-F238E27FC236}">
                <a16:creationId xmlns:a16="http://schemas.microsoft.com/office/drawing/2014/main" id="{B52B361E-77D9-43E2-A0CF-1CE44506F6CC}"/>
              </a:ext>
            </a:extLst>
          </p:cNvPr>
          <p:cNvSpPr>
            <a:spLocks noGrp="1"/>
          </p:cNvSpPr>
          <p:nvPr>
            <p:ph type="ftr" sz="quarter" idx="11"/>
          </p:nvPr>
        </p:nvSpPr>
        <p:spPr>
          <a:xfrm>
            <a:off x="5148063" y="6227763"/>
            <a:ext cx="3745111" cy="179387"/>
          </a:xfrm>
        </p:spPr>
        <p:txBody>
          <a:bodyPr/>
          <a:lstStyle/>
          <a:p>
            <a:pPr>
              <a:defRPr/>
            </a:pPr>
            <a:r>
              <a:rPr lang="it-IT" sz="1000" dirty="0">
                <a:effectLst/>
                <a:latin typeface="Calibri" panose="020F0502020204030204" pitchFamily="34" charset="0"/>
                <a:ea typeface="Times New Roman" panose="02020603050405020304" pitchFamily="18" charset="0"/>
              </a:rPr>
              <a:t>DPCM del 28 luglio 2022 -  Fondo per l’avvio delle opere indifferibili</a:t>
            </a:r>
            <a:endParaRPr lang="it-IT" dirty="0"/>
          </a:p>
        </p:txBody>
      </p:sp>
      <p:sp>
        <p:nvSpPr>
          <p:cNvPr id="8" name="Segnaposto contenuto 7">
            <a:extLst>
              <a:ext uri="{FF2B5EF4-FFF2-40B4-BE49-F238E27FC236}">
                <a16:creationId xmlns:a16="http://schemas.microsoft.com/office/drawing/2014/main" id="{79671F8A-DC7C-4EB4-A888-B2D9BF90DECD}"/>
              </a:ext>
            </a:extLst>
          </p:cNvPr>
          <p:cNvSpPr>
            <a:spLocks noGrp="1"/>
          </p:cNvSpPr>
          <p:nvPr>
            <p:ph idx="1"/>
          </p:nvPr>
        </p:nvSpPr>
        <p:spPr>
          <a:xfrm>
            <a:off x="379413" y="1003833"/>
            <a:ext cx="8385175" cy="4990597"/>
          </a:xfr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92075" lvl="1" indent="0" algn="just">
              <a:lnSpc>
                <a:spcPct val="115000"/>
              </a:lnSpc>
              <a:buNone/>
            </a:pPr>
            <a:r>
              <a:rPr lang="it-IT" dirty="0"/>
              <a:t>Amministrazioni statali finanziatrici degli interventi o titolari dei relativi programmi di investimento.</a:t>
            </a:r>
          </a:p>
          <a:p>
            <a:pPr marL="92075" lvl="1" indent="0" algn="just">
              <a:lnSpc>
                <a:spcPct val="115000"/>
              </a:lnSpc>
              <a:buNone/>
            </a:pPr>
            <a:r>
              <a:rPr lang="it-IT" dirty="0"/>
              <a:t>Tali amministrazioni sono specificatamente individuate dall’articolo 1, comma 1 lett. d del DPCM, riportato di seguito</a:t>
            </a:r>
            <a:r>
              <a:rPr lang="it-IT"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447675" lvl="1" indent="-355600" algn="just">
              <a:lnSpc>
                <a:spcPct val="115000"/>
              </a:lnSpc>
              <a:buAutoNum type="arabicPeriod"/>
            </a:pPr>
            <a:r>
              <a:rPr lang="it-IT" dirty="0"/>
              <a:t>Per il PNRR, le amministrazioni individuate nel decreto del MEF del 6 agosto 2021;</a:t>
            </a:r>
          </a:p>
          <a:p>
            <a:pPr marL="447675" lvl="1" indent="-355600" algn="just">
              <a:lnSpc>
                <a:spcPct val="115000"/>
              </a:lnSpc>
              <a:buAutoNum type="arabicPeriod"/>
            </a:pPr>
            <a:r>
              <a:rPr lang="it-IT" dirty="0"/>
              <a:t>per il PNC, le amministrazioni individuate nel decreto del MEF del 15 luglio 2021;</a:t>
            </a:r>
          </a:p>
          <a:p>
            <a:pPr marL="447675" lvl="1" indent="-355600" algn="just">
              <a:lnSpc>
                <a:spcPct val="115000"/>
              </a:lnSpc>
              <a:buAutoNum type="arabicPeriod"/>
            </a:pPr>
            <a:r>
              <a:rPr lang="it-IT" dirty="0"/>
              <a:t> il MIMS per gli interventi con Commissari straordinari </a:t>
            </a:r>
          </a:p>
          <a:p>
            <a:pPr marL="447675" lvl="1" indent="-355600" algn="just">
              <a:lnSpc>
                <a:spcPct val="115000"/>
              </a:lnSpc>
              <a:buAutoNum type="arabicPeriod"/>
            </a:pPr>
            <a:r>
              <a:rPr lang="it-IT" dirty="0"/>
              <a:t>il Commissario straordinario del Giubileo 2025;</a:t>
            </a:r>
          </a:p>
          <a:p>
            <a:pPr marL="447675" lvl="1" indent="-355600" algn="just">
              <a:lnSpc>
                <a:spcPct val="115000"/>
              </a:lnSpc>
              <a:buAutoNum type="arabicPeriod"/>
            </a:pPr>
            <a:r>
              <a:rPr lang="it-IT" dirty="0"/>
              <a:t>il MIMS per gli interventi Milano Cortina 2026; </a:t>
            </a:r>
          </a:p>
          <a:p>
            <a:pPr marL="447675" lvl="1" indent="-355600" algn="just">
              <a:lnSpc>
                <a:spcPct val="115000"/>
              </a:lnSpc>
              <a:buAutoNum type="arabicPeriod"/>
            </a:pPr>
            <a:r>
              <a:rPr lang="it-IT" dirty="0"/>
              <a:t>l’Agenzia per la coesione territoriale per gli interventi Giochi del Mediterraneo Taranto 2026 </a:t>
            </a:r>
          </a:p>
          <a:p>
            <a:pPr lvl="0" algn="just">
              <a:lnSpc>
                <a:spcPct val="80000"/>
              </a:lnSpc>
              <a:buFont typeface="Wingdings" panose="05000000000000000000" pitchFamily="2" charset="2"/>
              <a:buChar char="Ø"/>
            </a:pPr>
            <a:endParaRPr lang="it-IT" sz="2400" dirty="0">
              <a:solidFill>
                <a:schemeClr val="tx1"/>
              </a:solidFill>
              <a:latin typeface="Trebuchet MS (Corpo)"/>
            </a:endParaRPr>
          </a:p>
        </p:txBody>
      </p:sp>
      <p:sp>
        <p:nvSpPr>
          <p:cNvPr id="18438" name="Segnaposto numero diapositiva 1">
            <a:extLst>
              <a:ext uri="{FF2B5EF4-FFF2-40B4-BE49-F238E27FC236}">
                <a16:creationId xmlns:a16="http://schemas.microsoft.com/office/drawing/2014/main" id="{F42479A8-084E-44F9-97A1-4A44A36CF305}"/>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2EFE03A-3838-4D50-AE41-528F0EDE8819}" type="slidenum">
              <a:rPr lang="it-IT" altLang="en-US" sz="1000" smtClean="0">
                <a:latin typeface="Tahoma" panose="020B0604030504040204" pitchFamily="34" charset="0"/>
              </a:rPr>
              <a:pPr/>
              <a:t>14</a:t>
            </a:fld>
            <a:endParaRPr lang="it-IT" altLang="en-US" sz="1000">
              <a:latin typeface="Tahoma" panose="020B0604030504040204" pitchFamily="34" charset="0"/>
            </a:endParaRPr>
          </a:p>
        </p:txBody>
      </p:sp>
    </p:spTree>
    <p:extLst>
      <p:ext uri="{BB962C8B-B14F-4D97-AF65-F5344CB8AC3E}">
        <p14:creationId xmlns:p14="http://schemas.microsoft.com/office/powerpoint/2010/main" val="17288513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4A6E16-6103-4FC9-BF80-FC185D589227}"/>
              </a:ext>
            </a:extLst>
          </p:cNvPr>
          <p:cNvSpPr>
            <a:spLocks noGrp="1"/>
          </p:cNvSpPr>
          <p:nvPr>
            <p:ph type="title"/>
          </p:nvPr>
        </p:nvSpPr>
        <p:spPr/>
        <p:txBody>
          <a:bodyPr/>
          <a:lstStyle/>
          <a:p>
            <a:pPr algn="ctr"/>
            <a:r>
              <a:rPr lang="it-IT" b="1" dirty="0"/>
              <a:t>PROCESSO DI ACCESSO E ASSEGNAZIONE DELLE RISORSE DEL FONDO </a:t>
            </a:r>
          </a:p>
        </p:txBody>
      </p:sp>
      <p:cxnSp>
        <p:nvCxnSpPr>
          <p:cNvPr id="12" name="Connettore 2 11">
            <a:extLst>
              <a:ext uri="{FF2B5EF4-FFF2-40B4-BE49-F238E27FC236}">
                <a16:creationId xmlns:a16="http://schemas.microsoft.com/office/drawing/2014/main" id="{0D0A75C3-DC47-E674-0BF3-EBC88DEBA706}"/>
              </a:ext>
            </a:extLst>
          </p:cNvPr>
          <p:cNvCxnSpPr>
            <a:cxnSpLocks/>
          </p:cNvCxnSpPr>
          <p:nvPr/>
        </p:nvCxnSpPr>
        <p:spPr>
          <a:xfrm>
            <a:off x="808519" y="1988840"/>
            <a:ext cx="7579905" cy="0"/>
          </a:xfrm>
          <a:prstGeom prst="straightConnector1">
            <a:avLst/>
          </a:prstGeom>
          <a:ln w="57150">
            <a:tailEnd type="triangle"/>
          </a:ln>
        </p:spPr>
        <p:style>
          <a:lnRef idx="1">
            <a:schemeClr val="accent6"/>
          </a:lnRef>
          <a:fillRef idx="0">
            <a:schemeClr val="accent6"/>
          </a:fillRef>
          <a:effectRef idx="0">
            <a:schemeClr val="accent6"/>
          </a:effectRef>
          <a:fontRef idx="minor">
            <a:schemeClr val="tx1"/>
          </a:fontRef>
        </p:style>
      </p:cxnSp>
      <p:cxnSp>
        <p:nvCxnSpPr>
          <p:cNvPr id="15" name="Connettore 2 14">
            <a:extLst>
              <a:ext uri="{FF2B5EF4-FFF2-40B4-BE49-F238E27FC236}">
                <a16:creationId xmlns:a16="http://schemas.microsoft.com/office/drawing/2014/main" id="{37A7D8AA-0C6F-7DCF-F99C-6E0E24C72E31}"/>
              </a:ext>
            </a:extLst>
          </p:cNvPr>
          <p:cNvCxnSpPr>
            <a:cxnSpLocks/>
          </p:cNvCxnSpPr>
          <p:nvPr/>
        </p:nvCxnSpPr>
        <p:spPr>
          <a:xfrm>
            <a:off x="238226" y="1988840"/>
            <a:ext cx="678581" cy="0"/>
          </a:xfrm>
          <a:prstGeom prst="straightConnector1">
            <a:avLst/>
          </a:prstGeom>
          <a:ln w="57150">
            <a:prstDash val="dashDot"/>
            <a:headEnd type="none" w="med" len="med"/>
            <a:tailEnd type="none" w="med" len="med"/>
          </a:ln>
        </p:spPr>
        <p:style>
          <a:lnRef idx="1">
            <a:schemeClr val="accent6"/>
          </a:lnRef>
          <a:fillRef idx="0">
            <a:schemeClr val="accent6"/>
          </a:fillRef>
          <a:effectRef idx="0">
            <a:schemeClr val="accent6"/>
          </a:effectRef>
          <a:fontRef idx="minor">
            <a:schemeClr val="tx1"/>
          </a:fontRef>
        </p:style>
      </p:cxnSp>
      <p:sp>
        <p:nvSpPr>
          <p:cNvPr id="19" name="Rettangolo 18">
            <a:extLst>
              <a:ext uri="{FF2B5EF4-FFF2-40B4-BE49-F238E27FC236}">
                <a16:creationId xmlns:a16="http://schemas.microsoft.com/office/drawing/2014/main" id="{5409541F-DA95-E24C-A9A2-6AC75E7B2FC2}"/>
              </a:ext>
            </a:extLst>
          </p:cNvPr>
          <p:cNvSpPr/>
          <p:nvPr/>
        </p:nvSpPr>
        <p:spPr>
          <a:xfrm>
            <a:off x="238226" y="3623912"/>
            <a:ext cx="1021406" cy="563355"/>
          </a:xfrm>
          <a:prstGeom prst="rect">
            <a:avLst/>
          </a:prstGeom>
          <a:solidFill>
            <a:srgbClr val="051DFF"/>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t-IT" sz="900" dirty="0"/>
              <a:t>Stazioni appaltanti </a:t>
            </a:r>
          </a:p>
        </p:txBody>
      </p:sp>
      <p:sp>
        <p:nvSpPr>
          <p:cNvPr id="20" name="Rettangolo 19">
            <a:extLst>
              <a:ext uri="{FF2B5EF4-FFF2-40B4-BE49-F238E27FC236}">
                <a16:creationId xmlns:a16="http://schemas.microsoft.com/office/drawing/2014/main" id="{EB4B0508-137E-B208-0619-4577F19F01D7}"/>
              </a:ext>
            </a:extLst>
          </p:cNvPr>
          <p:cNvSpPr/>
          <p:nvPr/>
        </p:nvSpPr>
        <p:spPr>
          <a:xfrm>
            <a:off x="238226" y="4374681"/>
            <a:ext cx="1021406" cy="592233"/>
          </a:xfrm>
          <a:prstGeom prst="rect">
            <a:avLst/>
          </a:prstGeom>
          <a:solidFill>
            <a:srgbClr val="0689E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900" dirty="0"/>
              <a:t>Amministrazioni Istanti</a:t>
            </a:r>
          </a:p>
        </p:txBody>
      </p:sp>
      <p:sp>
        <p:nvSpPr>
          <p:cNvPr id="21" name="Rettangolo 20">
            <a:extLst>
              <a:ext uri="{FF2B5EF4-FFF2-40B4-BE49-F238E27FC236}">
                <a16:creationId xmlns:a16="http://schemas.microsoft.com/office/drawing/2014/main" id="{1A3990AD-9550-AA36-1A3B-811DE907B922}"/>
              </a:ext>
            </a:extLst>
          </p:cNvPr>
          <p:cNvSpPr/>
          <p:nvPr/>
        </p:nvSpPr>
        <p:spPr>
          <a:xfrm>
            <a:off x="241966" y="5216087"/>
            <a:ext cx="1017666" cy="592232"/>
          </a:xfrm>
          <a:prstGeom prst="rect">
            <a:avLst/>
          </a:prstGeom>
          <a:solidFill>
            <a:srgbClr val="37B1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MEF</a:t>
            </a:r>
          </a:p>
        </p:txBody>
      </p:sp>
      <p:cxnSp>
        <p:nvCxnSpPr>
          <p:cNvPr id="22" name="Connettore 2 21">
            <a:extLst>
              <a:ext uri="{FF2B5EF4-FFF2-40B4-BE49-F238E27FC236}">
                <a16:creationId xmlns:a16="http://schemas.microsoft.com/office/drawing/2014/main" id="{F80C4EBF-B669-0029-E2A5-656C18734A28}"/>
              </a:ext>
            </a:extLst>
          </p:cNvPr>
          <p:cNvCxnSpPr>
            <a:cxnSpLocks/>
          </p:cNvCxnSpPr>
          <p:nvPr/>
        </p:nvCxnSpPr>
        <p:spPr>
          <a:xfrm>
            <a:off x="685801" y="4187270"/>
            <a:ext cx="6663233" cy="0"/>
          </a:xfrm>
          <a:prstGeom prst="straightConnector1">
            <a:avLst/>
          </a:prstGeom>
          <a:ln w="57150">
            <a:solidFill>
              <a:schemeClr val="bg1">
                <a:lumMod val="95000"/>
              </a:schemeClr>
            </a:solidFill>
            <a:prstDash val="sysDot"/>
            <a:headEnd type="none" w="med" len="med"/>
            <a:tailEnd type="none" w="med" len="med"/>
          </a:ln>
        </p:spPr>
        <p:style>
          <a:lnRef idx="1">
            <a:schemeClr val="accent6"/>
          </a:lnRef>
          <a:fillRef idx="0">
            <a:schemeClr val="accent6"/>
          </a:fillRef>
          <a:effectRef idx="0">
            <a:schemeClr val="accent6"/>
          </a:effectRef>
          <a:fontRef idx="minor">
            <a:schemeClr val="tx1"/>
          </a:fontRef>
        </p:style>
      </p:cxnSp>
      <p:cxnSp>
        <p:nvCxnSpPr>
          <p:cNvPr id="25" name="Connettore 2 24">
            <a:extLst>
              <a:ext uri="{FF2B5EF4-FFF2-40B4-BE49-F238E27FC236}">
                <a16:creationId xmlns:a16="http://schemas.microsoft.com/office/drawing/2014/main" id="{8A24B1BF-8BC6-5852-1543-8A8830D556DD}"/>
              </a:ext>
            </a:extLst>
          </p:cNvPr>
          <p:cNvCxnSpPr>
            <a:cxnSpLocks/>
          </p:cNvCxnSpPr>
          <p:nvPr/>
        </p:nvCxnSpPr>
        <p:spPr>
          <a:xfrm>
            <a:off x="685801" y="4966916"/>
            <a:ext cx="6663233" cy="0"/>
          </a:xfrm>
          <a:prstGeom prst="straightConnector1">
            <a:avLst/>
          </a:prstGeom>
          <a:ln w="57150">
            <a:solidFill>
              <a:schemeClr val="bg1">
                <a:lumMod val="95000"/>
              </a:schemeClr>
            </a:solidFill>
            <a:prstDash val="sysDot"/>
            <a:headEnd type="none" w="med" len="med"/>
            <a:tailEnd type="none" w="med" len="med"/>
          </a:ln>
        </p:spPr>
        <p:style>
          <a:lnRef idx="1">
            <a:schemeClr val="accent6"/>
          </a:lnRef>
          <a:fillRef idx="0">
            <a:schemeClr val="accent6"/>
          </a:fillRef>
          <a:effectRef idx="0">
            <a:schemeClr val="accent6"/>
          </a:effectRef>
          <a:fontRef idx="minor">
            <a:schemeClr val="tx1"/>
          </a:fontRef>
        </p:style>
      </p:cxnSp>
      <p:cxnSp>
        <p:nvCxnSpPr>
          <p:cNvPr id="32" name="Connettore diritto 31">
            <a:extLst>
              <a:ext uri="{FF2B5EF4-FFF2-40B4-BE49-F238E27FC236}">
                <a16:creationId xmlns:a16="http://schemas.microsoft.com/office/drawing/2014/main" id="{57C237F5-60D4-C39B-0C58-EEFC2E22DC39}"/>
              </a:ext>
            </a:extLst>
          </p:cNvPr>
          <p:cNvCxnSpPr>
            <a:cxnSpLocks/>
          </p:cNvCxnSpPr>
          <p:nvPr/>
        </p:nvCxnSpPr>
        <p:spPr>
          <a:xfrm flipV="1">
            <a:off x="1043608" y="1910542"/>
            <a:ext cx="0" cy="146463"/>
          </a:xfrm>
          <a:prstGeom prst="line">
            <a:avLst/>
          </a:prstGeom>
          <a:ln w="762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3" name="CasellaDiTesto 32">
            <a:extLst>
              <a:ext uri="{FF2B5EF4-FFF2-40B4-BE49-F238E27FC236}">
                <a16:creationId xmlns:a16="http://schemas.microsoft.com/office/drawing/2014/main" id="{755FE3C9-C8EA-1F76-4F49-06AEF78F17A0}"/>
              </a:ext>
            </a:extLst>
          </p:cNvPr>
          <p:cNvSpPr txBox="1"/>
          <p:nvPr/>
        </p:nvSpPr>
        <p:spPr>
          <a:xfrm>
            <a:off x="577516" y="1513141"/>
            <a:ext cx="905972" cy="307777"/>
          </a:xfrm>
          <a:prstGeom prst="rect">
            <a:avLst/>
          </a:prstGeom>
          <a:noFill/>
        </p:spPr>
        <p:txBody>
          <a:bodyPr wrap="square" rtlCol="0">
            <a:spAutoFit/>
          </a:bodyPr>
          <a:lstStyle/>
          <a:p>
            <a:pPr algn="ctr"/>
            <a:r>
              <a:rPr lang="it-IT" sz="1400" dirty="0">
                <a:solidFill>
                  <a:schemeClr val="bg1">
                    <a:lumMod val="65000"/>
                  </a:schemeClr>
                </a:solidFill>
              </a:rPr>
              <a:t>12/09</a:t>
            </a:r>
          </a:p>
        </p:txBody>
      </p:sp>
      <p:cxnSp>
        <p:nvCxnSpPr>
          <p:cNvPr id="34" name="Connettore diritto 33">
            <a:extLst>
              <a:ext uri="{FF2B5EF4-FFF2-40B4-BE49-F238E27FC236}">
                <a16:creationId xmlns:a16="http://schemas.microsoft.com/office/drawing/2014/main" id="{61D22321-A82C-55ED-4ADB-0A93245B0C1D}"/>
              </a:ext>
            </a:extLst>
          </p:cNvPr>
          <p:cNvCxnSpPr/>
          <p:nvPr/>
        </p:nvCxnSpPr>
        <p:spPr>
          <a:xfrm flipV="1">
            <a:off x="2166356" y="1910542"/>
            <a:ext cx="0" cy="146463"/>
          </a:xfrm>
          <a:prstGeom prst="line">
            <a:avLst/>
          </a:prstGeom>
          <a:ln w="762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5" name="CasellaDiTesto 34">
            <a:extLst>
              <a:ext uri="{FF2B5EF4-FFF2-40B4-BE49-F238E27FC236}">
                <a16:creationId xmlns:a16="http://schemas.microsoft.com/office/drawing/2014/main" id="{9EC11CAA-53EC-A351-F0CC-C1690E4216DB}"/>
              </a:ext>
            </a:extLst>
          </p:cNvPr>
          <p:cNvSpPr txBox="1"/>
          <p:nvPr/>
        </p:nvSpPr>
        <p:spPr>
          <a:xfrm>
            <a:off x="1523157" y="1303079"/>
            <a:ext cx="1447462" cy="523220"/>
          </a:xfrm>
          <a:prstGeom prst="rect">
            <a:avLst/>
          </a:prstGeom>
          <a:noFill/>
        </p:spPr>
        <p:txBody>
          <a:bodyPr wrap="square" rtlCol="0">
            <a:spAutoFit/>
          </a:bodyPr>
          <a:lstStyle/>
          <a:p>
            <a:r>
              <a:rPr lang="it-IT" sz="1400" dirty="0">
                <a:solidFill>
                  <a:schemeClr val="bg1">
                    <a:lumMod val="65000"/>
                  </a:schemeClr>
                </a:solidFill>
              </a:rPr>
              <a:t>5°giorno dalla pubblicazione </a:t>
            </a:r>
          </a:p>
        </p:txBody>
      </p:sp>
      <p:sp>
        <p:nvSpPr>
          <p:cNvPr id="37" name="CasellaDiTesto 36">
            <a:extLst>
              <a:ext uri="{FF2B5EF4-FFF2-40B4-BE49-F238E27FC236}">
                <a16:creationId xmlns:a16="http://schemas.microsoft.com/office/drawing/2014/main" id="{E53432A5-1ED9-98FD-96F1-00B80DDC7559}"/>
              </a:ext>
            </a:extLst>
          </p:cNvPr>
          <p:cNvSpPr txBox="1"/>
          <p:nvPr/>
        </p:nvSpPr>
        <p:spPr>
          <a:xfrm>
            <a:off x="718286" y="2210195"/>
            <a:ext cx="674969" cy="253916"/>
          </a:xfrm>
          <a:prstGeom prst="rect">
            <a:avLst/>
          </a:prstGeom>
          <a:noFill/>
        </p:spPr>
        <p:txBody>
          <a:bodyPr wrap="square" rtlCol="0">
            <a:spAutoFit/>
          </a:bodyPr>
          <a:lstStyle>
            <a:defPPr>
              <a:defRPr lang="en-US"/>
            </a:defPPr>
            <a:lvl1pPr algn="ctr">
              <a:defRPr sz="1100">
                <a:solidFill>
                  <a:schemeClr val="bg1">
                    <a:lumMod val="65000"/>
                  </a:schemeClr>
                </a:solidFill>
              </a:defRPr>
            </a:lvl1pPr>
          </a:lstStyle>
          <a:p>
            <a:r>
              <a:rPr lang="it-IT" sz="1050" dirty="0"/>
              <a:t>DPCM</a:t>
            </a:r>
          </a:p>
        </p:txBody>
      </p:sp>
      <p:sp>
        <p:nvSpPr>
          <p:cNvPr id="38" name="CasellaDiTesto 37">
            <a:extLst>
              <a:ext uri="{FF2B5EF4-FFF2-40B4-BE49-F238E27FC236}">
                <a16:creationId xmlns:a16="http://schemas.microsoft.com/office/drawing/2014/main" id="{79DE076C-D7F3-5CF3-6719-A5B562C6C58A}"/>
              </a:ext>
            </a:extLst>
          </p:cNvPr>
          <p:cNvSpPr txBox="1"/>
          <p:nvPr/>
        </p:nvSpPr>
        <p:spPr>
          <a:xfrm>
            <a:off x="1696656" y="2098710"/>
            <a:ext cx="822955" cy="415498"/>
          </a:xfrm>
          <a:prstGeom prst="rect">
            <a:avLst/>
          </a:prstGeom>
          <a:noFill/>
        </p:spPr>
        <p:txBody>
          <a:bodyPr wrap="square" rtlCol="0">
            <a:spAutoFit/>
          </a:bodyPr>
          <a:lstStyle>
            <a:defPPr>
              <a:defRPr lang="en-US"/>
            </a:defPPr>
            <a:lvl1pPr algn="ctr">
              <a:defRPr sz="1100">
                <a:solidFill>
                  <a:schemeClr val="bg1">
                    <a:lumMod val="65000"/>
                  </a:schemeClr>
                </a:solidFill>
              </a:defRPr>
            </a:lvl1pPr>
          </a:lstStyle>
          <a:p>
            <a:r>
              <a:rPr lang="it-IT" sz="1050" dirty="0"/>
              <a:t>Apertura sistema</a:t>
            </a:r>
          </a:p>
        </p:txBody>
      </p:sp>
      <p:cxnSp>
        <p:nvCxnSpPr>
          <p:cNvPr id="39" name="Connettore diritto 38">
            <a:extLst>
              <a:ext uri="{FF2B5EF4-FFF2-40B4-BE49-F238E27FC236}">
                <a16:creationId xmlns:a16="http://schemas.microsoft.com/office/drawing/2014/main" id="{8548A58A-1014-DC71-BEAE-51D017F8DE98}"/>
              </a:ext>
            </a:extLst>
          </p:cNvPr>
          <p:cNvCxnSpPr>
            <a:cxnSpLocks/>
          </p:cNvCxnSpPr>
          <p:nvPr/>
        </p:nvCxnSpPr>
        <p:spPr>
          <a:xfrm flipV="1">
            <a:off x="3920560" y="1915608"/>
            <a:ext cx="0" cy="146463"/>
          </a:xfrm>
          <a:prstGeom prst="line">
            <a:avLst/>
          </a:prstGeom>
          <a:ln w="762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0" name="CasellaDiTesto 39">
            <a:extLst>
              <a:ext uri="{FF2B5EF4-FFF2-40B4-BE49-F238E27FC236}">
                <a16:creationId xmlns:a16="http://schemas.microsoft.com/office/drawing/2014/main" id="{DD14C4B2-000B-59E1-13F9-8D5B248BA902}"/>
              </a:ext>
            </a:extLst>
          </p:cNvPr>
          <p:cNvSpPr txBox="1"/>
          <p:nvPr/>
        </p:nvSpPr>
        <p:spPr>
          <a:xfrm>
            <a:off x="3201474" y="1220308"/>
            <a:ext cx="1426813" cy="738664"/>
          </a:xfrm>
          <a:prstGeom prst="rect">
            <a:avLst/>
          </a:prstGeom>
          <a:noFill/>
        </p:spPr>
        <p:txBody>
          <a:bodyPr wrap="square" rtlCol="0">
            <a:spAutoFit/>
          </a:bodyPr>
          <a:lstStyle/>
          <a:p>
            <a:pPr algn="ctr"/>
            <a:r>
              <a:rPr lang="it-IT" sz="1400" dirty="0">
                <a:solidFill>
                  <a:schemeClr val="bg1">
                    <a:lumMod val="65000"/>
                  </a:schemeClr>
                </a:solidFill>
              </a:rPr>
              <a:t>35°giorno  dalla pubblicazione</a:t>
            </a:r>
          </a:p>
        </p:txBody>
      </p:sp>
      <p:sp>
        <p:nvSpPr>
          <p:cNvPr id="41" name="CasellaDiTesto 40">
            <a:extLst>
              <a:ext uri="{FF2B5EF4-FFF2-40B4-BE49-F238E27FC236}">
                <a16:creationId xmlns:a16="http://schemas.microsoft.com/office/drawing/2014/main" id="{6FD3C045-BBE6-32EB-E615-8FC4C7CC1810}"/>
              </a:ext>
            </a:extLst>
          </p:cNvPr>
          <p:cNvSpPr txBox="1"/>
          <p:nvPr/>
        </p:nvSpPr>
        <p:spPr>
          <a:xfrm>
            <a:off x="3486846" y="2121807"/>
            <a:ext cx="837398" cy="415498"/>
          </a:xfrm>
          <a:prstGeom prst="rect">
            <a:avLst/>
          </a:prstGeom>
          <a:noFill/>
        </p:spPr>
        <p:txBody>
          <a:bodyPr wrap="square" rtlCol="0">
            <a:spAutoFit/>
          </a:bodyPr>
          <a:lstStyle>
            <a:defPPr>
              <a:defRPr lang="en-US"/>
            </a:defPPr>
            <a:lvl1pPr algn="ctr">
              <a:defRPr sz="1100">
                <a:solidFill>
                  <a:schemeClr val="bg1">
                    <a:lumMod val="65000"/>
                  </a:schemeClr>
                </a:solidFill>
              </a:defRPr>
            </a:lvl1pPr>
          </a:lstStyle>
          <a:p>
            <a:r>
              <a:rPr lang="it-IT" sz="1050" dirty="0"/>
              <a:t>Chiusura sistema</a:t>
            </a:r>
          </a:p>
        </p:txBody>
      </p:sp>
      <p:cxnSp>
        <p:nvCxnSpPr>
          <p:cNvPr id="42" name="Connettore diritto 41">
            <a:extLst>
              <a:ext uri="{FF2B5EF4-FFF2-40B4-BE49-F238E27FC236}">
                <a16:creationId xmlns:a16="http://schemas.microsoft.com/office/drawing/2014/main" id="{D7FCF921-BAD6-98E8-0A12-7FE9A13B098D}"/>
              </a:ext>
            </a:extLst>
          </p:cNvPr>
          <p:cNvCxnSpPr/>
          <p:nvPr/>
        </p:nvCxnSpPr>
        <p:spPr>
          <a:xfrm flipV="1">
            <a:off x="5663405" y="1912971"/>
            <a:ext cx="0" cy="146463"/>
          </a:xfrm>
          <a:prstGeom prst="line">
            <a:avLst/>
          </a:prstGeom>
          <a:ln w="762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3" name="CasellaDiTesto 42">
            <a:extLst>
              <a:ext uri="{FF2B5EF4-FFF2-40B4-BE49-F238E27FC236}">
                <a16:creationId xmlns:a16="http://schemas.microsoft.com/office/drawing/2014/main" id="{553135A8-E4AF-3567-9393-48B4A9F8F8B1}"/>
              </a:ext>
            </a:extLst>
          </p:cNvPr>
          <p:cNvSpPr txBox="1"/>
          <p:nvPr/>
        </p:nvSpPr>
        <p:spPr>
          <a:xfrm>
            <a:off x="4791813" y="1534599"/>
            <a:ext cx="1720613" cy="307777"/>
          </a:xfrm>
          <a:prstGeom prst="rect">
            <a:avLst/>
          </a:prstGeom>
          <a:noFill/>
        </p:spPr>
        <p:txBody>
          <a:bodyPr wrap="square" rtlCol="0">
            <a:spAutoFit/>
          </a:bodyPr>
          <a:lstStyle/>
          <a:p>
            <a:pPr algn="ctr"/>
            <a:r>
              <a:rPr lang="it-IT" sz="1400" dirty="0">
                <a:solidFill>
                  <a:schemeClr val="bg1">
                    <a:lumMod val="65000"/>
                  </a:schemeClr>
                </a:solidFill>
              </a:rPr>
              <a:t>Entro 30 giorni </a:t>
            </a:r>
          </a:p>
        </p:txBody>
      </p:sp>
      <p:sp>
        <p:nvSpPr>
          <p:cNvPr id="44" name="CasellaDiTesto 43">
            <a:extLst>
              <a:ext uri="{FF2B5EF4-FFF2-40B4-BE49-F238E27FC236}">
                <a16:creationId xmlns:a16="http://schemas.microsoft.com/office/drawing/2014/main" id="{EFAEBABC-D5B9-BF49-0BAD-6C166DD5D3E0}"/>
              </a:ext>
            </a:extLst>
          </p:cNvPr>
          <p:cNvSpPr txBox="1"/>
          <p:nvPr/>
        </p:nvSpPr>
        <p:spPr>
          <a:xfrm>
            <a:off x="4985126" y="2057005"/>
            <a:ext cx="1360399" cy="738664"/>
          </a:xfrm>
          <a:prstGeom prst="rect">
            <a:avLst/>
          </a:prstGeom>
          <a:noFill/>
        </p:spPr>
        <p:txBody>
          <a:bodyPr wrap="square" rtlCol="0">
            <a:spAutoFit/>
          </a:bodyPr>
          <a:lstStyle>
            <a:defPPr>
              <a:defRPr lang="en-US"/>
            </a:defPPr>
            <a:lvl1pPr algn="ctr">
              <a:defRPr sz="1100">
                <a:solidFill>
                  <a:schemeClr val="bg1">
                    <a:lumMod val="65000"/>
                  </a:schemeClr>
                </a:solidFill>
              </a:defRPr>
            </a:lvl1pPr>
          </a:lstStyle>
          <a:p>
            <a:r>
              <a:rPr lang="it-IT" sz="1050" dirty="0"/>
              <a:t>Decreto MEF graduatoria e assegnazione risorse </a:t>
            </a:r>
          </a:p>
        </p:txBody>
      </p:sp>
      <p:sp>
        <p:nvSpPr>
          <p:cNvPr id="45" name="Rettangolo 44">
            <a:extLst>
              <a:ext uri="{FF2B5EF4-FFF2-40B4-BE49-F238E27FC236}">
                <a16:creationId xmlns:a16="http://schemas.microsoft.com/office/drawing/2014/main" id="{3E94C536-B478-F66E-448D-B0B11F9880A7}"/>
              </a:ext>
            </a:extLst>
          </p:cNvPr>
          <p:cNvSpPr/>
          <p:nvPr/>
        </p:nvSpPr>
        <p:spPr>
          <a:xfrm>
            <a:off x="2166356" y="3599904"/>
            <a:ext cx="1754204" cy="563353"/>
          </a:xfrm>
          <a:prstGeom prst="rect">
            <a:avLst/>
          </a:prstGeom>
          <a:solidFill>
            <a:srgbClr val="051DFF"/>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t-IT" sz="900" dirty="0"/>
              <a:t>Presenta domanda</a:t>
            </a:r>
          </a:p>
        </p:txBody>
      </p:sp>
      <p:sp>
        <p:nvSpPr>
          <p:cNvPr id="46" name="Rettangolo 45">
            <a:extLst>
              <a:ext uri="{FF2B5EF4-FFF2-40B4-BE49-F238E27FC236}">
                <a16:creationId xmlns:a16="http://schemas.microsoft.com/office/drawing/2014/main" id="{CC3834CF-C614-23B8-5BA0-16BA1126EF42}"/>
              </a:ext>
            </a:extLst>
          </p:cNvPr>
          <p:cNvSpPr/>
          <p:nvPr/>
        </p:nvSpPr>
        <p:spPr>
          <a:xfrm>
            <a:off x="2151341" y="4389128"/>
            <a:ext cx="1754204" cy="577787"/>
          </a:xfrm>
          <a:prstGeom prst="rect">
            <a:avLst/>
          </a:prstGeom>
          <a:solidFill>
            <a:srgbClr val="0689E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900" dirty="0"/>
              <a:t>Effettuano istruttoria e presentano istanze</a:t>
            </a:r>
          </a:p>
        </p:txBody>
      </p:sp>
      <p:sp>
        <p:nvSpPr>
          <p:cNvPr id="47" name="Rettangolo 46">
            <a:extLst>
              <a:ext uri="{FF2B5EF4-FFF2-40B4-BE49-F238E27FC236}">
                <a16:creationId xmlns:a16="http://schemas.microsoft.com/office/drawing/2014/main" id="{C3159E15-C492-4381-20A7-32EC14A4A83E}"/>
              </a:ext>
            </a:extLst>
          </p:cNvPr>
          <p:cNvSpPr/>
          <p:nvPr/>
        </p:nvSpPr>
        <p:spPr>
          <a:xfrm>
            <a:off x="3965265" y="5159260"/>
            <a:ext cx="1700060" cy="677975"/>
          </a:xfrm>
          <a:prstGeom prst="rect">
            <a:avLst/>
          </a:prstGeom>
          <a:solidFill>
            <a:srgbClr val="37B1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900" dirty="0"/>
              <a:t>Effettua istruttoria e redige graduatoria</a:t>
            </a:r>
          </a:p>
        </p:txBody>
      </p:sp>
      <p:sp>
        <p:nvSpPr>
          <p:cNvPr id="48" name="Rettangolo 47">
            <a:extLst>
              <a:ext uri="{FF2B5EF4-FFF2-40B4-BE49-F238E27FC236}">
                <a16:creationId xmlns:a16="http://schemas.microsoft.com/office/drawing/2014/main" id="{904D03D2-8CD4-015C-D0A6-864BBE092E92}"/>
              </a:ext>
            </a:extLst>
          </p:cNvPr>
          <p:cNvSpPr/>
          <p:nvPr/>
        </p:nvSpPr>
        <p:spPr>
          <a:xfrm>
            <a:off x="5940152" y="5159261"/>
            <a:ext cx="2007017" cy="677975"/>
          </a:xfrm>
          <a:prstGeom prst="rect">
            <a:avLst/>
          </a:prstGeom>
          <a:solidFill>
            <a:srgbClr val="37B1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900" dirty="0"/>
              <a:t>Effettua controlli e verifiche sull’avvio delle procedure di affidamento; aggiorna il decreto conseguentemente</a:t>
            </a:r>
          </a:p>
        </p:txBody>
      </p:sp>
      <p:sp>
        <p:nvSpPr>
          <p:cNvPr id="7" name="Segnaposto piè di pagina 6">
            <a:extLst>
              <a:ext uri="{FF2B5EF4-FFF2-40B4-BE49-F238E27FC236}">
                <a16:creationId xmlns:a16="http://schemas.microsoft.com/office/drawing/2014/main" id="{B4C4B3AC-B988-DBCA-B0C1-754D4C952F8E}"/>
              </a:ext>
            </a:extLst>
          </p:cNvPr>
          <p:cNvSpPr>
            <a:spLocks noGrp="1"/>
          </p:cNvSpPr>
          <p:nvPr>
            <p:ph type="ftr" sz="quarter" idx="11"/>
          </p:nvPr>
        </p:nvSpPr>
        <p:spPr>
          <a:xfrm>
            <a:off x="4324244" y="6238875"/>
            <a:ext cx="4568931" cy="179388"/>
          </a:xfrm>
        </p:spPr>
        <p:txBody>
          <a:bodyPr/>
          <a:lstStyle/>
          <a:p>
            <a:pPr>
              <a:defRPr/>
            </a:pPr>
            <a:r>
              <a:rPr lang="it-IT" dirty="0"/>
              <a:t>DPCM del 28 luglio 2022 -  Fondo per l’avvio delle opere indifferibili</a:t>
            </a:r>
          </a:p>
        </p:txBody>
      </p:sp>
      <p:sp>
        <p:nvSpPr>
          <p:cNvPr id="8" name="Segnaposto numero diapositiva 7">
            <a:extLst>
              <a:ext uri="{FF2B5EF4-FFF2-40B4-BE49-F238E27FC236}">
                <a16:creationId xmlns:a16="http://schemas.microsoft.com/office/drawing/2014/main" id="{AB05FB71-7644-3D33-F553-2F149EC75539}"/>
              </a:ext>
            </a:extLst>
          </p:cNvPr>
          <p:cNvSpPr>
            <a:spLocks noGrp="1"/>
          </p:cNvSpPr>
          <p:nvPr>
            <p:ph type="sldNum" sz="quarter" idx="12"/>
          </p:nvPr>
        </p:nvSpPr>
        <p:spPr>
          <a:xfrm>
            <a:off x="5993036" y="6574357"/>
            <a:ext cx="2840037" cy="179387"/>
          </a:xfrm>
        </p:spPr>
        <p:txBody>
          <a:bodyPr/>
          <a:lstStyle/>
          <a:p>
            <a:pPr>
              <a:defRPr/>
            </a:pPr>
            <a:fld id="{0246D6F8-3013-49B4-8874-B294ED3B2693}" type="slidenum">
              <a:rPr lang="it-IT" altLang="en-US" smtClean="0"/>
              <a:pPr>
                <a:defRPr/>
              </a:pPr>
              <a:t>15</a:t>
            </a:fld>
            <a:endParaRPr lang="it-IT" altLang="en-US"/>
          </a:p>
        </p:txBody>
      </p:sp>
      <p:sp>
        <p:nvSpPr>
          <p:cNvPr id="3" name="Rettangolo 2">
            <a:extLst>
              <a:ext uri="{FF2B5EF4-FFF2-40B4-BE49-F238E27FC236}">
                <a16:creationId xmlns:a16="http://schemas.microsoft.com/office/drawing/2014/main" id="{37ACB5F8-1C44-0F63-47B8-2FBF82C8B66C}"/>
              </a:ext>
            </a:extLst>
          </p:cNvPr>
          <p:cNvSpPr/>
          <p:nvPr/>
        </p:nvSpPr>
        <p:spPr bwMode="auto">
          <a:xfrm>
            <a:off x="1666165" y="2835034"/>
            <a:ext cx="1360398" cy="369332"/>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r>
              <a:rPr kumimoji="0" lang="it-IT" sz="1800" b="0" i="0" u="none" strike="noStrike" cap="none" normalizeH="0" baseline="0" dirty="0">
                <a:ln>
                  <a:noFill/>
                </a:ln>
                <a:solidFill>
                  <a:schemeClr val="tx1"/>
                </a:solidFill>
                <a:effectLst/>
                <a:latin typeface="Arial" charset="0"/>
                <a:ea typeface="ＭＳ Ｐゴシック" charset="-128"/>
              </a:rPr>
              <a:t>17/09/2022</a:t>
            </a:r>
          </a:p>
        </p:txBody>
      </p:sp>
      <p:sp>
        <p:nvSpPr>
          <p:cNvPr id="4" name="Rettangolo 3">
            <a:extLst>
              <a:ext uri="{FF2B5EF4-FFF2-40B4-BE49-F238E27FC236}">
                <a16:creationId xmlns:a16="http://schemas.microsoft.com/office/drawing/2014/main" id="{D47B2024-976F-E78A-030D-73AC1AB6C198}"/>
              </a:ext>
            </a:extLst>
          </p:cNvPr>
          <p:cNvSpPr/>
          <p:nvPr/>
        </p:nvSpPr>
        <p:spPr bwMode="auto">
          <a:xfrm>
            <a:off x="4985127" y="2819611"/>
            <a:ext cx="1360398" cy="369332"/>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r>
              <a:rPr kumimoji="0" lang="it-IT" sz="1800" b="0" i="0" u="none" strike="noStrike" cap="none" normalizeH="0" baseline="0" dirty="0">
                <a:ln>
                  <a:noFill/>
                </a:ln>
                <a:solidFill>
                  <a:schemeClr val="tx1"/>
                </a:solidFill>
                <a:effectLst/>
                <a:latin typeface="Arial" charset="0"/>
                <a:ea typeface="ＭＳ Ｐゴシック" charset="-128"/>
              </a:rPr>
              <a:t>16/11/2022</a:t>
            </a:r>
          </a:p>
        </p:txBody>
      </p:sp>
      <p:sp>
        <p:nvSpPr>
          <p:cNvPr id="5" name="Rettangolo 4">
            <a:extLst>
              <a:ext uri="{FF2B5EF4-FFF2-40B4-BE49-F238E27FC236}">
                <a16:creationId xmlns:a16="http://schemas.microsoft.com/office/drawing/2014/main" id="{174BB852-16B9-AE10-8B06-439F21DA43C1}"/>
              </a:ext>
            </a:extLst>
          </p:cNvPr>
          <p:cNvSpPr/>
          <p:nvPr/>
        </p:nvSpPr>
        <p:spPr bwMode="auto">
          <a:xfrm>
            <a:off x="3347863" y="2840238"/>
            <a:ext cx="1360398" cy="369332"/>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r>
              <a:rPr kumimoji="0" lang="it-IT" sz="1800" b="0" i="0" u="none" strike="noStrike" cap="none" normalizeH="0" baseline="0" dirty="0">
                <a:ln>
                  <a:noFill/>
                </a:ln>
                <a:solidFill>
                  <a:schemeClr val="tx1"/>
                </a:solidFill>
                <a:effectLst/>
                <a:latin typeface="Arial" charset="0"/>
                <a:ea typeface="ＭＳ Ｐゴシック" charset="-128"/>
              </a:rPr>
              <a:t>17/10/2022</a:t>
            </a:r>
          </a:p>
        </p:txBody>
      </p:sp>
    </p:spTree>
    <p:extLst>
      <p:ext uri="{BB962C8B-B14F-4D97-AF65-F5344CB8AC3E}">
        <p14:creationId xmlns:p14="http://schemas.microsoft.com/office/powerpoint/2010/main" val="3979049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B5C796-4568-2D40-E79D-20CED8EBB35B}"/>
              </a:ext>
            </a:extLst>
          </p:cNvPr>
          <p:cNvSpPr>
            <a:spLocks noGrp="1"/>
          </p:cNvSpPr>
          <p:nvPr>
            <p:ph type="title"/>
          </p:nvPr>
        </p:nvSpPr>
        <p:spPr>
          <a:xfrm>
            <a:off x="360000" y="360000"/>
            <a:ext cx="8384798" cy="1124784"/>
          </a:xfrm>
        </p:spPr>
        <p:txBody>
          <a:bodyPr>
            <a:normAutofit/>
          </a:bodyPr>
          <a:lstStyle/>
          <a:p>
            <a:pPr algn="ctr"/>
            <a:r>
              <a:rPr lang="it-IT" b="1" dirty="0"/>
              <a:t> DOMANDE E ISTANZE </a:t>
            </a:r>
            <a:br>
              <a:rPr lang="it-IT" b="1" dirty="0"/>
            </a:br>
            <a:r>
              <a:rPr lang="it-IT" b="1" dirty="0"/>
              <a:t>DI ACCESSO AL FONDO</a:t>
            </a:r>
          </a:p>
        </p:txBody>
      </p:sp>
      <p:sp>
        <p:nvSpPr>
          <p:cNvPr id="3" name="Segnaposto contenuto 2">
            <a:extLst>
              <a:ext uri="{FF2B5EF4-FFF2-40B4-BE49-F238E27FC236}">
                <a16:creationId xmlns:a16="http://schemas.microsoft.com/office/drawing/2014/main" id="{45299E68-6FDA-A921-A14A-09F3CB642E46}"/>
              </a:ext>
            </a:extLst>
          </p:cNvPr>
          <p:cNvSpPr>
            <a:spLocks noGrp="1"/>
          </p:cNvSpPr>
          <p:nvPr>
            <p:ph idx="1"/>
          </p:nvPr>
        </p:nvSpPr>
        <p:spPr>
          <a:xfrm>
            <a:off x="508001" y="1412776"/>
            <a:ext cx="8024439" cy="4536504"/>
          </a:xfrm>
        </p:spPr>
        <p:txBody>
          <a:bodyPr>
            <a:normAutofit lnSpcReduction="10000"/>
          </a:bodyPr>
          <a:lstStyle/>
          <a:p>
            <a:pPr marL="0" indent="0" algn="just"/>
            <a:r>
              <a:rPr lang="it-IT" dirty="0"/>
              <a:t>Ai fini dell’accesso al Fondo, le Amministrazioni istanti devono presentare apposita istanza al MEF–RGS, mediante accesso alla piattaforma informatica presente in </a:t>
            </a:r>
            <a:r>
              <a:rPr lang="it-IT" dirty="0" err="1"/>
              <a:t>ReGiS</a:t>
            </a:r>
            <a:r>
              <a:rPr lang="it-IT" dirty="0"/>
              <a:t>,  scegliendo tra tre canali: </a:t>
            </a:r>
          </a:p>
          <a:p>
            <a:pPr algn="just">
              <a:buFont typeface="+mj-lt"/>
              <a:buAutoNum type="arabicPeriod"/>
            </a:pPr>
            <a:r>
              <a:rPr lang="it-IT" dirty="0"/>
              <a:t>opera/intervento finanziato, in tutto o in parte, con le risorse previste dal PNRR già censite in </a:t>
            </a:r>
            <a:r>
              <a:rPr lang="it-IT" dirty="0" err="1"/>
              <a:t>ReGiS</a:t>
            </a:r>
            <a:endParaRPr lang="it-IT" dirty="0"/>
          </a:p>
          <a:p>
            <a:pPr algn="just" fontAlgn="auto">
              <a:buFont typeface="+mj-lt"/>
              <a:buAutoNum type="arabicPeriod"/>
              <a:defRPr/>
            </a:pPr>
            <a:r>
              <a:rPr lang="it-IT" dirty="0"/>
              <a:t>opera/intervento finanziato, in tutto o in parte, con le risorse previste dal PNRR non ancora censito in </a:t>
            </a:r>
            <a:r>
              <a:rPr lang="it-IT" dirty="0" err="1"/>
              <a:t>ReGiS</a:t>
            </a:r>
            <a:endParaRPr lang="it-IT" dirty="0"/>
          </a:p>
          <a:p>
            <a:pPr algn="just" fontAlgn="auto">
              <a:buFont typeface="+mj-lt"/>
              <a:buAutoNum type="arabicPeriod"/>
              <a:defRPr/>
            </a:pPr>
            <a:r>
              <a:rPr lang="it-IT" dirty="0"/>
              <a:t>opere/interventi afferenti ad altri ambiti previsti dal DPCM. </a:t>
            </a:r>
          </a:p>
          <a:p>
            <a:pPr algn="just" fontAlgn="auto">
              <a:buFont typeface="+mj-lt"/>
              <a:buAutoNum type="arabicPeriod"/>
              <a:defRPr/>
            </a:pPr>
            <a:endParaRPr lang="it-IT" dirty="0"/>
          </a:p>
          <a:p>
            <a:pPr algn="just"/>
            <a:r>
              <a:rPr lang="it-IT" dirty="0"/>
              <a:t>L’iter di presentazione dell’istanza è gestito in due fasi:</a:t>
            </a:r>
          </a:p>
          <a:p>
            <a:pPr marL="355600" indent="-355600" algn="just"/>
            <a:r>
              <a:rPr lang="it-IT" dirty="0"/>
              <a:t>1) 	presentazione della </a:t>
            </a:r>
            <a:r>
              <a:rPr lang="it-IT" b="1" dirty="0"/>
              <a:t>DOMANDA DI FINANZIAMENTO </a:t>
            </a:r>
            <a:r>
              <a:rPr lang="it-IT" dirty="0"/>
              <a:t>da parte delle stazioni appaltanti per gli interventi di cui risultano titolari di CUP; </a:t>
            </a:r>
          </a:p>
          <a:p>
            <a:pPr marL="355600" indent="-355600" algn="just"/>
            <a:r>
              <a:rPr lang="it-IT" dirty="0"/>
              <a:t>2) 	</a:t>
            </a:r>
            <a:r>
              <a:rPr lang="it-IT" b="1" dirty="0"/>
              <a:t>ISTRUTTORIA </a:t>
            </a:r>
            <a:r>
              <a:rPr lang="it-IT" dirty="0"/>
              <a:t>e presentazione dell’</a:t>
            </a:r>
            <a:r>
              <a:rPr lang="it-IT" b="1" dirty="0"/>
              <a:t>ISTANZA O DI PIU’ ISTANZE  DI FINANZIAMENTO</a:t>
            </a:r>
            <a:r>
              <a:rPr lang="it-IT" dirty="0"/>
              <a:t> da parte delle amministrazioni istanti, secondo le modalità indicate dagli artt. 4 e 5 del DPCM. </a:t>
            </a:r>
          </a:p>
        </p:txBody>
      </p:sp>
      <p:sp>
        <p:nvSpPr>
          <p:cNvPr id="5" name="CasellaDiTesto 4">
            <a:extLst>
              <a:ext uri="{FF2B5EF4-FFF2-40B4-BE49-F238E27FC236}">
                <a16:creationId xmlns:a16="http://schemas.microsoft.com/office/drawing/2014/main" id="{C8BB09E2-0DF7-1AF1-8BAC-96099283B98D}"/>
              </a:ext>
            </a:extLst>
          </p:cNvPr>
          <p:cNvSpPr txBox="1"/>
          <p:nvPr/>
        </p:nvSpPr>
        <p:spPr>
          <a:xfrm>
            <a:off x="4571999" y="6165304"/>
            <a:ext cx="3947517" cy="33269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it-IT"/>
            </a:defPPr>
            <a:lvl1pPr algn="r">
              <a:defRPr sz="1000">
                <a:solidFill>
                  <a:srgbClr val="0B3066"/>
                </a:solidFill>
                <a:effectLst/>
                <a:latin typeface="Calibri" panose="020F0502020204030204" pitchFamily="34" charset="0"/>
                <a:ea typeface="Times New Roman" panose="02020603050405020304" pitchFamily="18" charset="0"/>
              </a:defRPr>
            </a:lvl1pPr>
          </a:lstStyle>
          <a:p>
            <a:pPr algn="l"/>
            <a:r>
              <a:rPr lang="it-IT" dirty="0"/>
              <a:t>DPCM del 28 luglio 2022 -  Fondo per l’avvio delle opere indifferibili</a:t>
            </a:r>
          </a:p>
          <a:p>
            <a:pPr algn="l"/>
            <a:endParaRPr lang="it-IT" dirty="0"/>
          </a:p>
        </p:txBody>
      </p:sp>
      <p:sp>
        <p:nvSpPr>
          <p:cNvPr id="7" name="Segnaposto numero diapositiva 6">
            <a:extLst>
              <a:ext uri="{FF2B5EF4-FFF2-40B4-BE49-F238E27FC236}">
                <a16:creationId xmlns:a16="http://schemas.microsoft.com/office/drawing/2014/main" id="{3694EB79-14A7-470D-CADA-85D865BB5050}"/>
              </a:ext>
            </a:extLst>
          </p:cNvPr>
          <p:cNvSpPr>
            <a:spLocks noGrp="1"/>
          </p:cNvSpPr>
          <p:nvPr>
            <p:ph type="sldNum" sz="quarter" idx="12"/>
          </p:nvPr>
        </p:nvSpPr>
        <p:spPr/>
        <p:txBody>
          <a:bodyPr/>
          <a:lstStyle/>
          <a:p>
            <a:pPr>
              <a:defRPr/>
            </a:pPr>
            <a:fld id="{0246D6F8-3013-49B4-8874-B294ED3B2693}" type="slidenum">
              <a:rPr lang="it-IT" altLang="en-US" smtClean="0"/>
              <a:pPr>
                <a:defRPr/>
              </a:pPr>
              <a:t>16</a:t>
            </a:fld>
            <a:endParaRPr lang="it-IT" altLang="en-US"/>
          </a:p>
        </p:txBody>
      </p:sp>
    </p:spTree>
    <p:extLst>
      <p:ext uri="{BB962C8B-B14F-4D97-AF65-F5344CB8AC3E}">
        <p14:creationId xmlns:p14="http://schemas.microsoft.com/office/powerpoint/2010/main" val="17464009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22CECB-CC8E-8D62-327E-F12154F264D3}"/>
              </a:ext>
            </a:extLst>
          </p:cNvPr>
          <p:cNvSpPr>
            <a:spLocks noGrp="1"/>
          </p:cNvSpPr>
          <p:nvPr>
            <p:ph type="title"/>
          </p:nvPr>
        </p:nvSpPr>
        <p:spPr>
          <a:xfrm>
            <a:off x="508001" y="692697"/>
            <a:ext cx="7759774" cy="521528"/>
          </a:xfrm>
        </p:spPr>
        <p:txBody>
          <a:bodyPr>
            <a:normAutofit/>
          </a:bodyPr>
          <a:lstStyle/>
          <a:p>
            <a:pPr algn="ctr"/>
            <a:r>
              <a:rPr lang="it-IT" b="1" dirty="0"/>
              <a:t>ISTANZA DI FINANZIAMENTO</a:t>
            </a:r>
          </a:p>
        </p:txBody>
      </p:sp>
      <p:sp>
        <p:nvSpPr>
          <p:cNvPr id="3" name="Segnaposto contenuto 2">
            <a:extLst>
              <a:ext uri="{FF2B5EF4-FFF2-40B4-BE49-F238E27FC236}">
                <a16:creationId xmlns:a16="http://schemas.microsoft.com/office/drawing/2014/main" id="{E7AF9873-545E-C284-4CB6-C2C2D60B3D1F}"/>
              </a:ext>
            </a:extLst>
          </p:cNvPr>
          <p:cNvSpPr>
            <a:spLocks noGrp="1"/>
          </p:cNvSpPr>
          <p:nvPr>
            <p:ph idx="1"/>
          </p:nvPr>
        </p:nvSpPr>
        <p:spPr>
          <a:xfrm>
            <a:off x="628650" y="1404726"/>
            <a:ext cx="7759774" cy="4085248"/>
          </a:xfrm>
        </p:spPr>
        <p:txBody>
          <a:bodyPr/>
          <a:lstStyle/>
          <a:p>
            <a:pPr marL="0" indent="0" algn="just"/>
            <a:r>
              <a:rPr lang="it-IT" dirty="0"/>
              <a:t>Come specificato, i soggetti titolari dei CUP presentano apposita domanda all’interno della piattaforma informatica presente in </a:t>
            </a:r>
            <a:r>
              <a:rPr lang="it-IT" dirty="0" err="1"/>
              <a:t>ReGiS</a:t>
            </a:r>
            <a:r>
              <a:rPr lang="it-IT" dirty="0"/>
              <a:t>.</a:t>
            </a:r>
          </a:p>
          <a:p>
            <a:pPr marL="0" indent="0" algn="just"/>
            <a:endParaRPr lang="it-IT" dirty="0"/>
          </a:p>
          <a:p>
            <a:pPr marL="0" indent="0" algn="just"/>
            <a:r>
              <a:rPr lang="it-IT" dirty="0"/>
              <a:t>Le singole domande presentate vengono sottoposte ad apposita istruttoria da parte delle amministrazioni istanti che devono successivamente raccoglierle ed inserirle in apposite istanze da presentare al MEF – RGS sempre mediante la medesima piattaforma informatica. In pratica, l’istanza diventa cosi il «contenitore» di più domande che afferiscono alla medesima amministrazione finanziatrice o titolare del programma di investimento.</a:t>
            </a:r>
          </a:p>
          <a:p>
            <a:pPr marL="0" indent="0" algn="just"/>
            <a:endParaRPr lang="it-IT" dirty="0"/>
          </a:p>
          <a:p>
            <a:pPr marL="0" indent="0" algn="just"/>
            <a:r>
              <a:rPr lang="it-IT" dirty="0"/>
              <a:t>Le Amministrazioni istanti possono presentare anche più istanze per la medesima linea di intervento. </a:t>
            </a:r>
          </a:p>
        </p:txBody>
      </p:sp>
      <p:sp>
        <p:nvSpPr>
          <p:cNvPr id="4" name="Segnaposto piè di pagina 3">
            <a:extLst>
              <a:ext uri="{FF2B5EF4-FFF2-40B4-BE49-F238E27FC236}">
                <a16:creationId xmlns:a16="http://schemas.microsoft.com/office/drawing/2014/main" id="{3F269B84-D3D1-EBCE-AE74-A16B88158228}"/>
              </a:ext>
            </a:extLst>
          </p:cNvPr>
          <p:cNvSpPr>
            <a:spLocks noGrp="1"/>
          </p:cNvSpPr>
          <p:nvPr>
            <p:ph type="ftr" sz="quarter" idx="11"/>
          </p:nvPr>
        </p:nvSpPr>
        <p:spPr>
          <a:xfrm>
            <a:off x="4716016" y="6227763"/>
            <a:ext cx="4177159" cy="179387"/>
          </a:xfrm>
        </p:spPr>
        <p:txBody>
          <a:bodyPr/>
          <a:lstStyle/>
          <a:p>
            <a:pPr>
              <a:defRPr/>
            </a:pPr>
            <a:r>
              <a:rPr lang="it-IT" dirty="0"/>
              <a:t>DPCM del 28 luglio 2022 -  Fondo per l’avvio delle opere indifferibili</a:t>
            </a:r>
          </a:p>
        </p:txBody>
      </p:sp>
      <p:sp>
        <p:nvSpPr>
          <p:cNvPr id="5" name="Segnaposto numero diapositiva 4">
            <a:extLst>
              <a:ext uri="{FF2B5EF4-FFF2-40B4-BE49-F238E27FC236}">
                <a16:creationId xmlns:a16="http://schemas.microsoft.com/office/drawing/2014/main" id="{B788C425-25D1-A4C3-A45B-97E71BBE00B0}"/>
              </a:ext>
            </a:extLst>
          </p:cNvPr>
          <p:cNvSpPr>
            <a:spLocks noGrp="1"/>
          </p:cNvSpPr>
          <p:nvPr>
            <p:ph type="sldNum" sz="quarter" idx="12"/>
          </p:nvPr>
        </p:nvSpPr>
        <p:spPr/>
        <p:txBody>
          <a:bodyPr/>
          <a:lstStyle/>
          <a:p>
            <a:pPr>
              <a:defRPr/>
            </a:pPr>
            <a:fld id="{0246D6F8-3013-49B4-8874-B294ED3B2693}" type="slidenum">
              <a:rPr lang="it-IT" altLang="en-US" smtClean="0"/>
              <a:pPr>
                <a:defRPr/>
              </a:pPr>
              <a:t>17</a:t>
            </a:fld>
            <a:endParaRPr lang="it-IT" altLang="en-US"/>
          </a:p>
        </p:txBody>
      </p:sp>
    </p:spTree>
    <p:extLst>
      <p:ext uri="{BB962C8B-B14F-4D97-AF65-F5344CB8AC3E}">
        <p14:creationId xmlns:p14="http://schemas.microsoft.com/office/powerpoint/2010/main" val="1090154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2EE18C-467D-A686-E57F-7BA35CEF284F}"/>
              </a:ext>
            </a:extLst>
          </p:cNvPr>
          <p:cNvSpPr>
            <a:spLocks noGrp="1"/>
          </p:cNvSpPr>
          <p:nvPr>
            <p:ph type="title"/>
          </p:nvPr>
        </p:nvSpPr>
        <p:spPr>
          <a:xfrm>
            <a:off x="792236" y="247954"/>
            <a:ext cx="7886700" cy="1057996"/>
          </a:xfrm>
        </p:spPr>
        <p:txBody>
          <a:bodyPr>
            <a:normAutofit/>
          </a:bodyPr>
          <a:lstStyle/>
          <a:p>
            <a:pPr algn="ctr"/>
            <a:r>
              <a:rPr lang="it-IT" b="1" cap="all" dirty="0"/>
              <a:t>Domande e istanze per interventi relative al PNRR </a:t>
            </a:r>
          </a:p>
        </p:txBody>
      </p:sp>
      <p:sp>
        <p:nvSpPr>
          <p:cNvPr id="12" name="CasellaDiTesto 11">
            <a:extLst>
              <a:ext uri="{FF2B5EF4-FFF2-40B4-BE49-F238E27FC236}">
                <a16:creationId xmlns:a16="http://schemas.microsoft.com/office/drawing/2014/main" id="{CC6F0BD6-B195-489D-AB1B-170735E1A9D9}"/>
              </a:ext>
            </a:extLst>
          </p:cNvPr>
          <p:cNvSpPr txBox="1"/>
          <p:nvPr/>
        </p:nvSpPr>
        <p:spPr>
          <a:xfrm>
            <a:off x="2549566" y="5336669"/>
            <a:ext cx="1230346" cy="369332"/>
          </a:xfrm>
          <a:prstGeom prst="rect">
            <a:avLst/>
          </a:prstGeom>
          <a:noFill/>
        </p:spPr>
        <p:txBody>
          <a:bodyPr wrap="square" rtlCol="0">
            <a:spAutoFit/>
          </a:bodyPr>
          <a:lstStyle/>
          <a:p>
            <a:r>
              <a:rPr lang="it-IT" sz="1800" dirty="0"/>
              <a:t>Domande</a:t>
            </a:r>
          </a:p>
        </p:txBody>
      </p:sp>
      <p:sp>
        <p:nvSpPr>
          <p:cNvPr id="13" name="CasellaDiTesto 12">
            <a:extLst>
              <a:ext uri="{FF2B5EF4-FFF2-40B4-BE49-F238E27FC236}">
                <a16:creationId xmlns:a16="http://schemas.microsoft.com/office/drawing/2014/main" id="{BC4D93F5-1670-439A-A25C-498AF468F9DB}"/>
              </a:ext>
            </a:extLst>
          </p:cNvPr>
          <p:cNvSpPr txBox="1"/>
          <p:nvPr/>
        </p:nvSpPr>
        <p:spPr>
          <a:xfrm>
            <a:off x="6151850" y="4143803"/>
            <a:ext cx="940430" cy="369332"/>
          </a:xfrm>
          <a:prstGeom prst="rect">
            <a:avLst/>
          </a:prstGeom>
          <a:noFill/>
        </p:spPr>
        <p:txBody>
          <a:bodyPr wrap="square" rtlCol="0">
            <a:spAutoFit/>
          </a:bodyPr>
          <a:lstStyle/>
          <a:p>
            <a:pPr algn="ctr"/>
            <a:r>
              <a:rPr lang="it-IT" sz="1800" dirty="0">
                <a:solidFill>
                  <a:srgbClr val="FF0000"/>
                </a:solidFill>
              </a:rPr>
              <a:t>Istanza </a:t>
            </a:r>
          </a:p>
        </p:txBody>
      </p:sp>
      <p:pic>
        <p:nvPicPr>
          <p:cNvPr id="16" name="Elemento grafico 15" descr="Carta con riempimento a tinta unita">
            <a:extLst>
              <a:ext uri="{FF2B5EF4-FFF2-40B4-BE49-F238E27FC236}">
                <a16:creationId xmlns:a16="http://schemas.microsoft.com/office/drawing/2014/main" id="{ED7DD285-F6F4-4C8F-A236-8E563E259F3E}"/>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54881" y="1904030"/>
            <a:ext cx="540000" cy="540000"/>
          </a:xfrm>
          <a:prstGeom prst="rect">
            <a:avLst/>
          </a:prstGeom>
        </p:spPr>
      </p:pic>
      <p:pic>
        <p:nvPicPr>
          <p:cNvPr id="17" name="Elemento grafico 16" descr="Carta con riempimento a tinta unita">
            <a:extLst>
              <a:ext uri="{FF2B5EF4-FFF2-40B4-BE49-F238E27FC236}">
                <a16:creationId xmlns:a16="http://schemas.microsoft.com/office/drawing/2014/main" id="{A304DB21-1C01-4C3B-AB27-224BE1E4A3C3}"/>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54881" y="2590558"/>
            <a:ext cx="540000" cy="540000"/>
          </a:xfrm>
          <a:prstGeom prst="rect">
            <a:avLst/>
          </a:prstGeom>
        </p:spPr>
      </p:pic>
      <p:pic>
        <p:nvPicPr>
          <p:cNvPr id="18" name="Elemento grafico 17" descr="Carta con riempimento a tinta unita">
            <a:extLst>
              <a:ext uri="{FF2B5EF4-FFF2-40B4-BE49-F238E27FC236}">
                <a16:creationId xmlns:a16="http://schemas.microsoft.com/office/drawing/2014/main" id="{7680D9E8-1110-47E6-A4E7-172F813ED756}"/>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54881" y="3277086"/>
            <a:ext cx="540000" cy="540000"/>
          </a:xfrm>
          <a:prstGeom prst="rect">
            <a:avLst/>
          </a:prstGeom>
        </p:spPr>
      </p:pic>
      <p:pic>
        <p:nvPicPr>
          <p:cNvPr id="19" name="Elemento grafico 18" descr="Carta con riempimento a tinta unita">
            <a:extLst>
              <a:ext uri="{FF2B5EF4-FFF2-40B4-BE49-F238E27FC236}">
                <a16:creationId xmlns:a16="http://schemas.microsoft.com/office/drawing/2014/main" id="{9DFBD804-748E-49DC-8965-6EA30212DEDB}"/>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54881" y="3963614"/>
            <a:ext cx="540000" cy="540000"/>
          </a:xfrm>
          <a:prstGeom prst="rect">
            <a:avLst/>
          </a:prstGeom>
        </p:spPr>
      </p:pic>
      <p:pic>
        <p:nvPicPr>
          <p:cNvPr id="20" name="Elemento grafico 19" descr="Carta con riempimento a tinta unita">
            <a:extLst>
              <a:ext uri="{FF2B5EF4-FFF2-40B4-BE49-F238E27FC236}">
                <a16:creationId xmlns:a16="http://schemas.microsoft.com/office/drawing/2014/main" id="{902E13EE-B7B5-45BF-AB5C-6E7901F76492}"/>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54881" y="4650142"/>
            <a:ext cx="540000" cy="540000"/>
          </a:xfrm>
          <a:prstGeom prst="rect">
            <a:avLst/>
          </a:prstGeom>
        </p:spPr>
      </p:pic>
      <p:pic>
        <p:nvPicPr>
          <p:cNvPr id="22" name="Elemento grafico 21" descr="Elenco con riempimento a tinta unita">
            <a:extLst>
              <a:ext uri="{FF2B5EF4-FFF2-40B4-BE49-F238E27FC236}">
                <a16:creationId xmlns:a16="http://schemas.microsoft.com/office/drawing/2014/main" id="{17992184-A778-4932-882C-584CFB9D769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045961" y="3694337"/>
            <a:ext cx="1368290" cy="1368290"/>
          </a:xfrm>
          <a:prstGeom prst="rect">
            <a:avLst/>
          </a:prstGeom>
        </p:spPr>
      </p:pic>
      <p:sp>
        <p:nvSpPr>
          <p:cNvPr id="23" name="Parentesi graffa chiusa 22">
            <a:extLst>
              <a:ext uri="{FF2B5EF4-FFF2-40B4-BE49-F238E27FC236}">
                <a16:creationId xmlns:a16="http://schemas.microsoft.com/office/drawing/2014/main" id="{A5771EB7-4288-43EA-8587-DB4CF9DED664}"/>
              </a:ext>
            </a:extLst>
          </p:cNvPr>
          <p:cNvSpPr/>
          <p:nvPr/>
        </p:nvSpPr>
        <p:spPr>
          <a:xfrm>
            <a:off x="3426827" y="1934049"/>
            <a:ext cx="767701" cy="3256093"/>
          </a:xfrm>
          <a:prstGeom prst="rightBrace">
            <a:avLst>
              <a:gd name="adj1" fmla="val 8333"/>
              <a:gd name="adj2" fmla="val 5063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sz="1800"/>
          </a:p>
        </p:txBody>
      </p:sp>
      <p:sp>
        <p:nvSpPr>
          <p:cNvPr id="25" name="CasellaDiTesto 24">
            <a:extLst>
              <a:ext uri="{FF2B5EF4-FFF2-40B4-BE49-F238E27FC236}">
                <a16:creationId xmlns:a16="http://schemas.microsoft.com/office/drawing/2014/main" id="{6EF49FDC-B53F-46FE-A773-8CD79F364859}"/>
              </a:ext>
            </a:extLst>
          </p:cNvPr>
          <p:cNvSpPr txBox="1"/>
          <p:nvPr/>
        </p:nvSpPr>
        <p:spPr>
          <a:xfrm>
            <a:off x="569215" y="2043170"/>
            <a:ext cx="2263139" cy="646331"/>
          </a:xfrm>
          <a:prstGeom prst="rect">
            <a:avLst/>
          </a:prstGeom>
          <a:noFill/>
        </p:spPr>
        <p:txBody>
          <a:bodyPr wrap="square" rtlCol="0">
            <a:spAutoFit/>
          </a:bodyPr>
          <a:lstStyle/>
          <a:p>
            <a:r>
              <a:rPr lang="it-IT" sz="1800" dirty="0"/>
              <a:t>Stazione appaltante A </a:t>
            </a:r>
          </a:p>
        </p:txBody>
      </p:sp>
      <p:sp>
        <p:nvSpPr>
          <p:cNvPr id="26" name="CasellaDiTesto 25">
            <a:extLst>
              <a:ext uri="{FF2B5EF4-FFF2-40B4-BE49-F238E27FC236}">
                <a16:creationId xmlns:a16="http://schemas.microsoft.com/office/drawing/2014/main" id="{A4F71AD6-D57C-46B4-A53B-A0CB1214D3FB}"/>
              </a:ext>
            </a:extLst>
          </p:cNvPr>
          <p:cNvSpPr txBox="1"/>
          <p:nvPr/>
        </p:nvSpPr>
        <p:spPr>
          <a:xfrm>
            <a:off x="569215" y="2716079"/>
            <a:ext cx="2263139" cy="646331"/>
          </a:xfrm>
          <a:prstGeom prst="rect">
            <a:avLst/>
          </a:prstGeom>
          <a:noFill/>
        </p:spPr>
        <p:txBody>
          <a:bodyPr wrap="square" rtlCol="0">
            <a:spAutoFit/>
          </a:bodyPr>
          <a:lstStyle/>
          <a:p>
            <a:r>
              <a:rPr lang="it-IT" sz="1800" dirty="0"/>
              <a:t>Stazione appaltante B  </a:t>
            </a:r>
          </a:p>
        </p:txBody>
      </p:sp>
      <p:sp>
        <p:nvSpPr>
          <p:cNvPr id="27" name="CasellaDiTesto 26">
            <a:extLst>
              <a:ext uri="{FF2B5EF4-FFF2-40B4-BE49-F238E27FC236}">
                <a16:creationId xmlns:a16="http://schemas.microsoft.com/office/drawing/2014/main" id="{8FB58A93-B0A8-4F2F-9130-8955ED9948C3}"/>
              </a:ext>
            </a:extLst>
          </p:cNvPr>
          <p:cNvSpPr txBox="1"/>
          <p:nvPr/>
        </p:nvSpPr>
        <p:spPr>
          <a:xfrm>
            <a:off x="569215" y="3409412"/>
            <a:ext cx="2263139" cy="646331"/>
          </a:xfrm>
          <a:prstGeom prst="rect">
            <a:avLst/>
          </a:prstGeom>
          <a:noFill/>
        </p:spPr>
        <p:txBody>
          <a:bodyPr wrap="square" rtlCol="0">
            <a:spAutoFit/>
          </a:bodyPr>
          <a:lstStyle/>
          <a:p>
            <a:r>
              <a:rPr lang="it-IT" sz="1800" dirty="0"/>
              <a:t>Stazione appaltante C</a:t>
            </a:r>
          </a:p>
        </p:txBody>
      </p:sp>
      <p:sp>
        <p:nvSpPr>
          <p:cNvPr id="28" name="CasellaDiTesto 27">
            <a:extLst>
              <a:ext uri="{FF2B5EF4-FFF2-40B4-BE49-F238E27FC236}">
                <a16:creationId xmlns:a16="http://schemas.microsoft.com/office/drawing/2014/main" id="{B8DA2CA2-9CAF-4D0A-B29B-C69CC9E57E61}"/>
              </a:ext>
            </a:extLst>
          </p:cNvPr>
          <p:cNvSpPr txBox="1"/>
          <p:nvPr/>
        </p:nvSpPr>
        <p:spPr>
          <a:xfrm>
            <a:off x="569215" y="4094288"/>
            <a:ext cx="2263139" cy="646331"/>
          </a:xfrm>
          <a:prstGeom prst="rect">
            <a:avLst/>
          </a:prstGeom>
          <a:noFill/>
        </p:spPr>
        <p:txBody>
          <a:bodyPr wrap="square" rtlCol="0">
            <a:spAutoFit/>
          </a:bodyPr>
          <a:lstStyle/>
          <a:p>
            <a:r>
              <a:rPr lang="it-IT" sz="1800" dirty="0"/>
              <a:t>Stazione appaltante …</a:t>
            </a:r>
          </a:p>
        </p:txBody>
      </p:sp>
      <p:sp>
        <p:nvSpPr>
          <p:cNvPr id="29" name="CasellaDiTesto 28">
            <a:extLst>
              <a:ext uri="{FF2B5EF4-FFF2-40B4-BE49-F238E27FC236}">
                <a16:creationId xmlns:a16="http://schemas.microsoft.com/office/drawing/2014/main" id="{F3F2ADB6-ACDD-4198-B2A1-30653FB51974}"/>
              </a:ext>
            </a:extLst>
          </p:cNvPr>
          <p:cNvSpPr txBox="1"/>
          <p:nvPr/>
        </p:nvSpPr>
        <p:spPr>
          <a:xfrm>
            <a:off x="569215" y="4781642"/>
            <a:ext cx="2263139" cy="646331"/>
          </a:xfrm>
          <a:prstGeom prst="rect">
            <a:avLst/>
          </a:prstGeom>
          <a:noFill/>
        </p:spPr>
        <p:txBody>
          <a:bodyPr wrap="square" rtlCol="0">
            <a:spAutoFit/>
          </a:bodyPr>
          <a:lstStyle/>
          <a:p>
            <a:r>
              <a:rPr lang="it-IT" sz="1800" dirty="0"/>
              <a:t>Stazione appaltante Z </a:t>
            </a:r>
          </a:p>
        </p:txBody>
      </p:sp>
      <p:sp>
        <p:nvSpPr>
          <p:cNvPr id="30" name="CasellaDiTesto 29">
            <a:extLst>
              <a:ext uri="{FF2B5EF4-FFF2-40B4-BE49-F238E27FC236}">
                <a16:creationId xmlns:a16="http://schemas.microsoft.com/office/drawing/2014/main" id="{6DA7DD8F-8218-44EB-9CC7-AA0DA3B52D37}"/>
              </a:ext>
            </a:extLst>
          </p:cNvPr>
          <p:cNvSpPr txBox="1"/>
          <p:nvPr/>
        </p:nvSpPr>
        <p:spPr>
          <a:xfrm>
            <a:off x="3937769" y="1565015"/>
            <a:ext cx="2678285" cy="369332"/>
          </a:xfrm>
          <a:prstGeom prst="rect">
            <a:avLst/>
          </a:prstGeom>
          <a:noFill/>
        </p:spPr>
        <p:txBody>
          <a:bodyPr wrap="square" rtlCol="0">
            <a:spAutoFit/>
          </a:bodyPr>
          <a:lstStyle/>
          <a:p>
            <a:pPr algn="ctr"/>
            <a:r>
              <a:rPr lang="it-IT" sz="1800" dirty="0">
                <a:solidFill>
                  <a:srgbClr val="FF0000"/>
                </a:solidFill>
              </a:rPr>
              <a:t>Amministrazione titolare</a:t>
            </a:r>
          </a:p>
        </p:txBody>
      </p:sp>
      <p:sp>
        <p:nvSpPr>
          <p:cNvPr id="31" name="CasellaDiTesto 30">
            <a:extLst>
              <a:ext uri="{FF2B5EF4-FFF2-40B4-BE49-F238E27FC236}">
                <a16:creationId xmlns:a16="http://schemas.microsoft.com/office/drawing/2014/main" id="{00577911-A594-4D16-902F-24CE4B24A6A4}"/>
              </a:ext>
            </a:extLst>
          </p:cNvPr>
          <p:cNvSpPr txBox="1"/>
          <p:nvPr/>
        </p:nvSpPr>
        <p:spPr>
          <a:xfrm>
            <a:off x="4035881" y="3436844"/>
            <a:ext cx="1198314" cy="369332"/>
          </a:xfrm>
          <a:prstGeom prst="rect">
            <a:avLst/>
          </a:prstGeom>
          <a:noFill/>
        </p:spPr>
        <p:txBody>
          <a:bodyPr wrap="square" rtlCol="0">
            <a:spAutoFit/>
          </a:bodyPr>
          <a:lstStyle/>
          <a:p>
            <a:pPr algn="ctr"/>
            <a:r>
              <a:rPr lang="it-IT" sz="1800" dirty="0">
                <a:solidFill>
                  <a:srgbClr val="FF0000"/>
                </a:solidFill>
              </a:rPr>
              <a:t>Istruttoria</a:t>
            </a:r>
          </a:p>
        </p:txBody>
      </p:sp>
      <p:pic>
        <p:nvPicPr>
          <p:cNvPr id="21" name="Elemento grafico 20" descr="Elenco con riempimento a tinta unita">
            <a:extLst>
              <a:ext uri="{FF2B5EF4-FFF2-40B4-BE49-F238E27FC236}">
                <a16:creationId xmlns:a16="http://schemas.microsoft.com/office/drawing/2014/main" id="{6B83FCB3-8E58-A08F-24C0-3FF71A247C7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045961" y="2097048"/>
            <a:ext cx="1368290" cy="1368290"/>
          </a:xfrm>
          <a:prstGeom prst="rect">
            <a:avLst/>
          </a:prstGeom>
        </p:spPr>
      </p:pic>
      <p:sp>
        <p:nvSpPr>
          <p:cNvPr id="35" name="CasellaDiTesto 34">
            <a:extLst>
              <a:ext uri="{FF2B5EF4-FFF2-40B4-BE49-F238E27FC236}">
                <a16:creationId xmlns:a16="http://schemas.microsoft.com/office/drawing/2014/main" id="{4ECF15CF-64C2-ACDE-232E-42E6EE6BAC65}"/>
              </a:ext>
            </a:extLst>
          </p:cNvPr>
          <p:cNvSpPr txBox="1"/>
          <p:nvPr/>
        </p:nvSpPr>
        <p:spPr>
          <a:xfrm>
            <a:off x="6151850" y="2726925"/>
            <a:ext cx="940430" cy="369332"/>
          </a:xfrm>
          <a:prstGeom prst="rect">
            <a:avLst/>
          </a:prstGeom>
          <a:noFill/>
        </p:spPr>
        <p:txBody>
          <a:bodyPr wrap="square" rtlCol="0">
            <a:spAutoFit/>
          </a:bodyPr>
          <a:lstStyle/>
          <a:p>
            <a:pPr algn="ctr"/>
            <a:r>
              <a:rPr lang="it-IT" sz="1800" dirty="0">
                <a:solidFill>
                  <a:srgbClr val="FF0000"/>
                </a:solidFill>
              </a:rPr>
              <a:t>Istanza </a:t>
            </a:r>
          </a:p>
        </p:txBody>
      </p:sp>
      <p:sp>
        <p:nvSpPr>
          <p:cNvPr id="36" name="CasellaDiTesto 35">
            <a:extLst>
              <a:ext uri="{FF2B5EF4-FFF2-40B4-BE49-F238E27FC236}">
                <a16:creationId xmlns:a16="http://schemas.microsoft.com/office/drawing/2014/main" id="{65D094AD-D33E-5367-DE6D-374229A01CDD}"/>
              </a:ext>
            </a:extLst>
          </p:cNvPr>
          <p:cNvSpPr txBox="1"/>
          <p:nvPr/>
        </p:nvSpPr>
        <p:spPr>
          <a:xfrm>
            <a:off x="6698216" y="3291611"/>
            <a:ext cx="1980720" cy="507831"/>
          </a:xfrm>
          <a:prstGeom prst="rect">
            <a:avLst/>
          </a:prstGeom>
          <a:noFill/>
        </p:spPr>
        <p:txBody>
          <a:bodyPr wrap="square" rtlCol="0">
            <a:spAutoFit/>
          </a:bodyPr>
          <a:lstStyle/>
          <a:p>
            <a:pPr algn="ctr"/>
            <a:r>
              <a:rPr lang="it-IT" sz="2700" dirty="0">
                <a:solidFill>
                  <a:srgbClr val="0070C0"/>
                </a:solidFill>
              </a:rPr>
              <a:t>MEF</a:t>
            </a:r>
            <a:r>
              <a:rPr lang="it-IT" sz="1800" dirty="0">
                <a:solidFill>
                  <a:srgbClr val="FF0000"/>
                </a:solidFill>
              </a:rPr>
              <a:t>  </a:t>
            </a:r>
          </a:p>
        </p:txBody>
      </p:sp>
      <p:cxnSp>
        <p:nvCxnSpPr>
          <p:cNvPr id="38" name="Connettore 2 37">
            <a:extLst>
              <a:ext uri="{FF2B5EF4-FFF2-40B4-BE49-F238E27FC236}">
                <a16:creationId xmlns:a16="http://schemas.microsoft.com/office/drawing/2014/main" id="{0DCB5888-0AA9-8DEB-CA64-C6AF76C1FB09}"/>
              </a:ext>
            </a:extLst>
          </p:cNvPr>
          <p:cNvCxnSpPr>
            <a:cxnSpLocks/>
            <a:stCxn id="35" idx="3"/>
            <a:endCxn id="36" idx="0"/>
          </p:cNvCxnSpPr>
          <p:nvPr/>
        </p:nvCxnSpPr>
        <p:spPr>
          <a:xfrm>
            <a:off x="7092280" y="2911591"/>
            <a:ext cx="596296" cy="3800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Connettore 2 39">
            <a:extLst>
              <a:ext uri="{FF2B5EF4-FFF2-40B4-BE49-F238E27FC236}">
                <a16:creationId xmlns:a16="http://schemas.microsoft.com/office/drawing/2014/main" id="{22ABEB11-C20E-32C4-7804-2D85E2DBB32F}"/>
              </a:ext>
            </a:extLst>
          </p:cNvPr>
          <p:cNvCxnSpPr>
            <a:cxnSpLocks/>
            <a:stCxn id="13" idx="3"/>
            <a:endCxn id="36" idx="2"/>
          </p:cNvCxnSpPr>
          <p:nvPr/>
        </p:nvCxnSpPr>
        <p:spPr>
          <a:xfrm flipV="1">
            <a:off x="7092280" y="3799442"/>
            <a:ext cx="596296" cy="5290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Segnaposto piè di pagina 4">
            <a:extLst>
              <a:ext uri="{FF2B5EF4-FFF2-40B4-BE49-F238E27FC236}">
                <a16:creationId xmlns:a16="http://schemas.microsoft.com/office/drawing/2014/main" id="{44E2E598-0FEA-234A-85A9-A0AF9A3BF46C}"/>
              </a:ext>
            </a:extLst>
          </p:cNvPr>
          <p:cNvSpPr>
            <a:spLocks noGrp="1"/>
          </p:cNvSpPr>
          <p:nvPr>
            <p:ph type="ftr" sz="quarter" idx="11"/>
          </p:nvPr>
        </p:nvSpPr>
        <p:spPr>
          <a:xfrm>
            <a:off x="5148063" y="6227763"/>
            <a:ext cx="3745111" cy="179387"/>
          </a:xfrm>
        </p:spPr>
        <p:txBody>
          <a:bodyPr/>
          <a:lstStyle/>
          <a:p>
            <a:pPr>
              <a:defRPr/>
            </a:pPr>
            <a:r>
              <a:rPr lang="it-IT" sz="1000" dirty="0">
                <a:effectLst/>
                <a:latin typeface="Calibri" panose="020F0502020204030204" pitchFamily="34" charset="0"/>
                <a:ea typeface="Times New Roman" panose="02020603050405020304" pitchFamily="18" charset="0"/>
              </a:rPr>
              <a:t>DPCM del 28 luglio 2022 -  Fondo per l’avvio delle opere indifferibili</a:t>
            </a:r>
            <a:endParaRPr lang="it-IT" dirty="0"/>
          </a:p>
        </p:txBody>
      </p:sp>
      <p:sp>
        <p:nvSpPr>
          <p:cNvPr id="3" name="Segnaposto numero diapositiva 2">
            <a:extLst>
              <a:ext uri="{FF2B5EF4-FFF2-40B4-BE49-F238E27FC236}">
                <a16:creationId xmlns:a16="http://schemas.microsoft.com/office/drawing/2014/main" id="{4B08972D-43EE-1B98-7217-44B72673AA0A}"/>
              </a:ext>
            </a:extLst>
          </p:cNvPr>
          <p:cNvSpPr>
            <a:spLocks noGrp="1"/>
          </p:cNvSpPr>
          <p:nvPr>
            <p:ph type="sldNum" sz="quarter" idx="12"/>
          </p:nvPr>
        </p:nvSpPr>
        <p:spPr/>
        <p:txBody>
          <a:bodyPr/>
          <a:lstStyle/>
          <a:p>
            <a:pPr>
              <a:defRPr/>
            </a:pPr>
            <a:fld id="{0246D6F8-3013-49B4-8874-B294ED3B2693}" type="slidenum">
              <a:rPr lang="it-IT" altLang="en-US" smtClean="0"/>
              <a:pPr>
                <a:defRPr/>
              </a:pPr>
              <a:t>18</a:t>
            </a:fld>
            <a:endParaRPr lang="it-IT" altLang="en-US"/>
          </a:p>
        </p:txBody>
      </p:sp>
    </p:spTree>
    <p:extLst>
      <p:ext uri="{BB962C8B-B14F-4D97-AF65-F5344CB8AC3E}">
        <p14:creationId xmlns:p14="http://schemas.microsoft.com/office/powerpoint/2010/main" val="3113689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209FAF-4150-D6C7-1FF9-FE6AF00556E8}"/>
              </a:ext>
            </a:extLst>
          </p:cNvPr>
          <p:cNvSpPr>
            <a:spLocks noGrp="1"/>
          </p:cNvSpPr>
          <p:nvPr>
            <p:ph type="title"/>
          </p:nvPr>
        </p:nvSpPr>
        <p:spPr>
          <a:xfrm>
            <a:off x="631788" y="570422"/>
            <a:ext cx="7880424" cy="839709"/>
          </a:xfrm>
        </p:spPr>
        <p:txBody>
          <a:bodyPr>
            <a:noAutofit/>
          </a:bodyPr>
          <a:lstStyle/>
          <a:p>
            <a:pPr algn="ctr"/>
            <a:r>
              <a:rPr lang="it-IT" b="1" dirty="0"/>
              <a:t>TERMINE DI PRESENTAZIONE E CONTENUTI </a:t>
            </a:r>
            <a:br>
              <a:rPr lang="it-IT" b="1" dirty="0"/>
            </a:br>
            <a:r>
              <a:rPr lang="it-IT" b="1" dirty="0"/>
              <a:t>DELLE ISTANZE  </a:t>
            </a:r>
          </a:p>
        </p:txBody>
      </p:sp>
      <p:sp>
        <p:nvSpPr>
          <p:cNvPr id="3" name="Segnaposto contenuto 2">
            <a:extLst>
              <a:ext uri="{FF2B5EF4-FFF2-40B4-BE49-F238E27FC236}">
                <a16:creationId xmlns:a16="http://schemas.microsoft.com/office/drawing/2014/main" id="{26AABFA2-E819-7EF4-6AF9-730B1DB5D2DE}"/>
              </a:ext>
            </a:extLst>
          </p:cNvPr>
          <p:cNvSpPr>
            <a:spLocks noGrp="1"/>
          </p:cNvSpPr>
          <p:nvPr>
            <p:ph idx="1"/>
          </p:nvPr>
        </p:nvSpPr>
        <p:spPr>
          <a:xfrm>
            <a:off x="631788" y="1600630"/>
            <a:ext cx="7972660" cy="4060618"/>
          </a:xfrm>
        </p:spPr>
        <p:txBody>
          <a:bodyPr/>
          <a:lstStyle/>
          <a:p>
            <a:pPr marL="0" indent="0" algn="just"/>
            <a:r>
              <a:rPr lang="it-IT" sz="2400" dirty="0"/>
              <a:t>Le richieste di accesso al Fondo attraverso la piattaforma informatica presente sul sistema </a:t>
            </a:r>
            <a:r>
              <a:rPr lang="it-IT" sz="2400" dirty="0" err="1"/>
              <a:t>ReGiS</a:t>
            </a:r>
            <a:r>
              <a:rPr lang="it-IT" sz="2400" dirty="0"/>
              <a:t> devono essere presentate entro il preciso spazio temporale descritto, ai sensi dell’articolo 4, comma 1, del DPCM. </a:t>
            </a:r>
          </a:p>
          <a:p>
            <a:pPr marL="0" indent="0" algn="just"/>
            <a:endParaRPr lang="it-IT" sz="2400" dirty="0"/>
          </a:p>
          <a:p>
            <a:pPr marL="0" indent="0" algn="just"/>
            <a:r>
              <a:rPr lang="it-IT" sz="2400" dirty="0"/>
              <a:t>Le Stazioni appaltanti e le amministrazioni istanti possono accedere alla piattaforma a partire dal 5° giorno successivo alla data di pubblicazione del DPCM, vale a dire dal </a:t>
            </a:r>
            <a:r>
              <a:rPr lang="it-IT" sz="2400" b="1" dirty="0"/>
              <a:t>17/09/2022</a:t>
            </a:r>
            <a:r>
              <a:rPr lang="it-IT" sz="2400" dirty="0"/>
              <a:t>, e sino al 35°giorno </a:t>
            </a:r>
            <a:r>
              <a:rPr lang="it-IT" sz="2400" b="1" dirty="0"/>
              <a:t>(17/10/2022).</a:t>
            </a:r>
          </a:p>
        </p:txBody>
      </p:sp>
      <p:sp>
        <p:nvSpPr>
          <p:cNvPr id="4" name="Segnaposto piè di pagina 3">
            <a:extLst>
              <a:ext uri="{FF2B5EF4-FFF2-40B4-BE49-F238E27FC236}">
                <a16:creationId xmlns:a16="http://schemas.microsoft.com/office/drawing/2014/main" id="{0306762E-C389-C211-4832-CA4C1A5122F2}"/>
              </a:ext>
            </a:extLst>
          </p:cNvPr>
          <p:cNvSpPr>
            <a:spLocks noGrp="1"/>
          </p:cNvSpPr>
          <p:nvPr>
            <p:ph type="ftr" sz="quarter" idx="11"/>
          </p:nvPr>
        </p:nvSpPr>
        <p:spPr>
          <a:xfrm>
            <a:off x="4716016" y="6227763"/>
            <a:ext cx="4177159" cy="179387"/>
          </a:xfrm>
        </p:spPr>
        <p:txBody>
          <a:bodyPr/>
          <a:lstStyle/>
          <a:p>
            <a:pPr>
              <a:defRPr/>
            </a:pPr>
            <a:r>
              <a:rPr lang="it-IT" dirty="0"/>
              <a:t>DPCM del 28 luglio 2022 -  Fondo per l’avvio delle opere indifferibili</a:t>
            </a:r>
          </a:p>
        </p:txBody>
      </p:sp>
      <p:sp>
        <p:nvSpPr>
          <p:cNvPr id="5" name="Segnaposto numero diapositiva 4">
            <a:extLst>
              <a:ext uri="{FF2B5EF4-FFF2-40B4-BE49-F238E27FC236}">
                <a16:creationId xmlns:a16="http://schemas.microsoft.com/office/drawing/2014/main" id="{E2AEE78F-B5E4-C48E-43CC-1BF1188D306A}"/>
              </a:ext>
            </a:extLst>
          </p:cNvPr>
          <p:cNvSpPr>
            <a:spLocks noGrp="1"/>
          </p:cNvSpPr>
          <p:nvPr>
            <p:ph type="sldNum" sz="quarter" idx="12"/>
          </p:nvPr>
        </p:nvSpPr>
        <p:spPr/>
        <p:txBody>
          <a:bodyPr/>
          <a:lstStyle/>
          <a:p>
            <a:pPr>
              <a:defRPr/>
            </a:pPr>
            <a:fld id="{0246D6F8-3013-49B4-8874-B294ED3B2693}" type="slidenum">
              <a:rPr lang="it-IT" altLang="en-US" smtClean="0"/>
              <a:pPr>
                <a:defRPr/>
              </a:pPr>
              <a:t>19</a:t>
            </a:fld>
            <a:endParaRPr lang="it-IT" altLang="en-US"/>
          </a:p>
        </p:txBody>
      </p:sp>
    </p:spTree>
    <p:extLst>
      <p:ext uri="{BB962C8B-B14F-4D97-AF65-F5344CB8AC3E}">
        <p14:creationId xmlns:p14="http://schemas.microsoft.com/office/powerpoint/2010/main" val="776931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a:extLst>
              <a:ext uri="{FF2B5EF4-FFF2-40B4-BE49-F238E27FC236}">
                <a16:creationId xmlns:a16="http://schemas.microsoft.com/office/drawing/2014/main" id="{324AF418-8F94-4DAF-AB61-31EF97E1E102}"/>
              </a:ext>
            </a:extLst>
          </p:cNvPr>
          <p:cNvSpPr>
            <a:spLocks noGrp="1"/>
          </p:cNvSpPr>
          <p:nvPr>
            <p:ph type="title"/>
          </p:nvPr>
        </p:nvSpPr>
        <p:spPr bwMode="auto">
          <a:xfrm>
            <a:off x="250825" y="222250"/>
            <a:ext cx="8513763" cy="528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b="1" dirty="0"/>
              <a:t>AGENDA</a:t>
            </a:r>
            <a:endParaRPr lang="it-IT" altLang="en-US" b="1" dirty="0"/>
          </a:p>
        </p:txBody>
      </p:sp>
      <p:sp>
        <p:nvSpPr>
          <p:cNvPr id="5" name="Segnaposto piè di pagina 4">
            <a:extLst>
              <a:ext uri="{FF2B5EF4-FFF2-40B4-BE49-F238E27FC236}">
                <a16:creationId xmlns:a16="http://schemas.microsoft.com/office/drawing/2014/main" id="{B52B361E-77D9-43E2-A0CF-1CE44506F6CC}"/>
              </a:ext>
            </a:extLst>
          </p:cNvPr>
          <p:cNvSpPr>
            <a:spLocks noGrp="1"/>
          </p:cNvSpPr>
          <p:nvPr>
            <p:ph type="ftr" sz="quarter" idx="11"/>
          </p:nvPr>
        </p:nvSpPr>
        <p:spPr>
          <a:xfrm>
            <a:off x="5148063" y="6227763"/>
            <a:ext cx="3745111" cy="179387"/>
          </a:xfrm>
        </p:spPr>
        <p:txBody>
          <a:bodyPr/>
          <a:lstStyle/>
          <a:p>
            <a:pPr>
              <a:defRPr/>
            </a:pPr>
            <a:r>
              <a:rPr lang="it-IT" sz="1000">
                <a:effectLst/>
                <a:latin typeface="Calibri" panose="020F0502020204030204" pitchFamily="34" charset="0"/>
                <a:ea typeface="Times New Roman" panose="02020603050405020304" pitchFamily="18" charset="0"/>
              </a:rPr>
              <a:t>DPCM del 28 luglio 2022 -  Fondo per l’avvio delle opere indifferibili</a:t>
            </a:r>
            <a:endParaRPr lang="it-IT" dirty="0"/>
          </a:p>
        </p:txBody>
      </p:sp>
      <p:sp>
        <p:nvSpPr>
          <p:cNvPr id="8" name="Segnaposto contenuto 7">
            <a:extLst>
              <a:ext uri="{FF2B5EF4-FFF2-40B4-BE49-F238E27FC236}">
                <a16:creationId xmlns:a16="http://schemas.microsoft.com/office/drawing/2014/main" id="{79671F8A-DC7C-4EB4-A888-B2D9BF90DECD}"/>
              </a:ext>
            </a:extLst>
          </p:cNvPr>
          <p:cNvSpPr>
            <a:spLocks noGrp="1"/>
          </p:cNvSpPr>
          <p:nvPr>
            <p:ph idx="1"/>
          </p:nvPr>
        </p:nvSpPr>
        <p:spPr>
          <a:xfrm>
            <a:off x="412269" y="1052736"/>
            <a:ext cx="8385175" cy="4496616"/>
          </a:xfr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buFont typeface="Wingdings" panose="05000000000000000000" pitchFamily="2" charset="2"/>
              <a:buChar char="Ø"/>
            </a:pPr>
            <a:r>
              <a:rPr lang="it-IT" dirty="0">
                <a:solidFill>
                  <a:schemeClr val="tx1"/>
                </a:solidFill>
                <a:latin typeface="Trebuchet MS (Corpo)"/>
              </a:rPr>
              <a:t>Istituzione del Fondo ai sensi dell’articolo 26 del dl 50/2022 </a:t>
            </a:r>
          </a:p>
          <a:p>
            <a:pPr>
              <a:buFont typeface="Wingdings" panose="05000000000000000000" pitchFamily="2" charset="2"/>
              <a:buChar char="Ø"/>
            </a:pPr>
            <a:r>
              <a:rPr lang="it-IT" dirty="0">
                <a:solidFill>
                  <a:schemeClr val="tx1"/>
                </a:solidFill>
                <a:latin typeface="Trebuchet MS (Corpo)"/>
              </a:rPr>
              <a:t>DPCM del 28 luglio 2022 - disciplina </a:t>
            </a:r>
          </a:p>
          <a:p>
            <a:pPr>
              <a:buFont typeface="Wingdings" panose="05000000000000000000" pitchFamily="2" charset="2"/>
              <a:buChar char="Ø"/>
            </a:pPr>
            <a:r>
              <a:rPr lang="it-IT" dirty="0">
                <a:solidFill>
                  <a:schemeClr val="tx1"/>
                </a:solidFill>
                <a:latin typeface="Trebuchet MS (Corpo)"/>
              </a:rPr>
              <a:t>Opere ammesse al Fondo:   6 tipologie per 3 livelli priorità </a:t>
            </a:r>
          </a:p>
          <a:p>
            <a:pPr marL="355600" indent="-355600" algn="just">
              <a:buFont typeface="Wingdings" panose="05000000000000000000" pitchFamily="2" charset="2"/>
              <a:buChar char="Ø"/>
            </a:pPr>
            <a:r>
              <a:rPr lang="it-IT" dirty="0">
                <a:solidFill>
                  <a:schemeClr val="tx1"/>
                </a:solidFill>
                <a:latin typeface="Trebuchet MS (Corpo)"/>
              </a:rPr>
              <a:t>Perimetro applicazione: appalti banditi successivamente alla data di entrata in vigore dell’art. 26 del dl 50/22 (18 maggio  22) e fino al 31/12/22, con lavori da concludersi entro il 2026</a:t>
            </a:r>
          </a:p>
          <a:p>
            <a:pPr>
              <a:buFont typeface="Wingdings" panose="05000000000000000000" pitchFamily="2" charset="2"/>
              <a:buChar char="Ø"/>
            </a:pPr>
            <a:r>
              <a:rPr lang="it-IT" dirty="0">
                <a:solidFill>
                  <a:schemeClr val="tx1"/>
                </a:solidFill>
                <a:latin typeface="Trebuchet MS (Corpo)"/>
              </a:rPr>
              <a:t>Risorse: 7.500 mln € e mln 1.300 riservati a 2 tipologie</a:t>
            </a:r>
          </a:p>
          <a:p>
            <a:pPr>
              <a:buFont typeface="Wingdings" panose="05000000000000000000" pitchFamily="2" charset="2"/>
              <a:buChar char="Ø"/>
            </a:pPr>
            <a:r>
              <a:rPr lang="it-IT" dirty="0">
                <a:solidFill>
                  <a:schemeClr val="tx1"/>
                </a:solidFill>
                <a:latin typeface="Trebuchet MS (Corpo)"/>
              </a:rPr>
              <a:t>Criteri di assegnazione delle risorse </a:t>
            </a:r>
          </a:p>
          <a:p>
            <a:pPr>
              <a:buFont typeface="Wingdings" panose="05000000000000000000" pitchFamily="2" charset="2"/>
              <a:buChar char="Ø"/>
            </a:pPr>
            <a:r>
              <a:rPr lang="it-IT" dirty="0">
                <a:solidFill>
                  <a:schemeClr val="tx1"/>
                </a:solidFill>
                <a:latin typeface="Trebuchet MS (Corpo)"/>
              </a:rPr>
              <a:t>Modalità di presentazione delle domande e delle istanze</a:t>
            </a:r>
          </a:p>
          <a:p>
            <a:pPr>
              <a:buFont typeface="Wingdings" panose="05000000000000000000" pitchFamily="2" charset="2"/>
              <a:buChar char="Ø"/>
            </a:pPr>
            <a:r>
              <a:rPr lang="it-IT" dirty="0">
                <a:solidFill>
                  <a:schemeClr val="tx1"/>
                </a:solidFill>
                <a:latin typeface="Trebuchet MS (Corpo)"/>
              </a:rPr>
              <a:t>Verifiche delle Amministrazioni istanti sulle domande e controlli RGS sulle istanze</a:t>
            </a:r>
          </a:p>
          <a:p>
            <a:pPr>
              <a:buFont typeface="Wingdings" panose="05000000000000000000" pitchFamily="2" charset="2"/>
              <a:buChar char="Ø"/>
            </a:pPr>
            <a:r>
              <a:rPr lang="it-IT" dirty="0">
                <a:solidFill>
                  <a:schemeClr val="tx1"/>
                </a:solidFill>
                <a:latin typeface="Trebuchet MS (Corpo)"/>
              </a:rPr>
              <a:t>Verifiche in itinere</a:t>
            </a:r>
          </a:p>
          <a:p>
            <a:pPr>
              <a:buFont typeface="Wingdings" panose="05000000000000000000" pitchFamily="2" charset="2"/>
              <a:buChar char="Ø"/>
            </a:pPr>
            <a:r>
              <a:rPr lang="it-IT" dirty="0">
                <a:solidFill>
                  <a:schemeClr val="tx1"/>
                </a:solidFill>
                <a:latin typeface="Trebuchet MS (Corpo)"/>
              </a:rPr>
              <a:t>Funzionamento del sistema informatico</a:t>
            </a:r>
          </a:p>
          <a:p>
            <a:pPr lvl="0" indent="0" algn="just">
              <a:lnSpc>
                <a:spcPct val="90000"/>
              </a:lnSpc>
              <a:tabLst>
                <a:tab pos="355600" algn="l"/>
                <a:tab pos="457200" algn="l"/>
              </a:tabLst>
            </a:pPr>
            <a:endParaRPr lang="it-IT" dirty="0">
              <a:solidFill>
                <a:srgbClr val="0B3066"/>
              </a:solidFill>
            </a:endParaRPr>
          </a:p>
        </p:txBody>
      </p:sp>
      <p:sp>
        <p:nvSpPr>
          <p:cNvPr id="18438" name="Segnaposto numero diapositiva 1">
            <a:extLst>
              <a:ext uri="{FF2B5EF4-FFF2-40B4-BE49-F238E27FC236}">
                <a16:creationId xmlns:a16="http://schemas.microsoft.com/office/drawing/2014/main" id="{F42479A8-084E-44F9-97A1-4A44A36CF305}"/>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2EFE03A-3838-4D50-AE41-528F0EDE8819}" type="slidenum">
              <a:rPr lang="it-IT" altLang="en-US" sz="1000" smtClean="0">
                <a:latin typeface="Tahoma" panose="020B0604030504040204" pitchFamily="34" charset="0"/>
              </a:rPr>
              <a:pPr/>
              <a:t>2</a:t>
            </a:fld>
            <a:endParaRPr lang="it-IT" altLang="en-US" sz="1000">
              <a:latin typeface="Tahoma" panose="020B0604030504040204" pitchFamily="34" charset="0"/>
            </a:endParaRPr>
          </a:p>
        </p:txBody>
      </p:sp>
    </p:spTree>
    <p:extLst>
      <p:ext uri="{BB962C8B-B14F-4D97-AF65-F5344CB8AC3E}">
        <p14:creationId xmlns:p14="http://schemas.microsoft.com/office/powerpoint/2010/main" val="9600309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4E6426-D142-04F6-A1A8-59EFE7E4BC8C}"/>
              </a:ext>
            </a:extLst>
          </p:cNvPr>
          <p:cNvSpPr>
            <a:spLocks noGrp="1"/>
          </p:cNvSpPr>
          <p:nvPr>
            <p:ph type="title"/>
          </p:nvPr>
        </p:nvSpPr>
        <p:spPr/>
        <p:txBody>
          <a:bodyPr>
            <a:normAutofit/>
          </a:bodyPr>
          <a:lstStyle/>
          <a:p>
            <a:pPr algn="ctr"/>
            <a:r>
              <a:rPr lang="it-IT" b="1" dirty="0"/>
              <a:t>CONTENUTO DELLE DOMANDE/ISTANZE</a:t>
            </a:r>
          </a:p>
        </p:txBody>
      </p:sp>
      <p:sp>
        <p:nvSpPr>
          <p:cNvPr id="3" name="Segnaposto contenuto 2">
            <a:extLst>
              <a:ext uri="{FF2B5EF4-FFF2-40B4-BE49-F238E27FC236}">
                <a16:creationId xmlns:a16="http://schemas.microsoft.com/office/drawing/2014/main" id="{2E82B33D-A02B-89B9-B5A5-7DA621E4EF73}"/>
              </a:ext>
            </a:extLst>
          </p:cNvPr>
          <p:cNvSpPr>
            <a:spLocks noGrp="1"/>
          </p:cNvSpPr>
          <p:nvPr>
            <p:ph idx="1"/>
          </p:nvPr>
        </p:nvSpPr>
        <p:spPr>
          <a:xfrm>
            <a:off x="508001" y="1340768"/>
            <a:ext cx="8096447" cy="3456384"/>
          </a:xfrm>
        </p:spPr>
        <p:txBody>
          <a:bodyPr>
            <a:normAutofit/>
          </a:bodyPr>
          <a:lstStyle/>
          <a:p>
            <a:pPr marL="0" indent="0" algn="just"/>
            <a:r>
              <a:rPr lang="it-IT" sz="2000" dirty="0"/>
              <a:t>Le domande e le istanze di finanziamento devono contenere gli elementi indicati dall’articolo 4, comma 2, del DPCM.</a:t>
            </a:r>
          </a:p>
          <a:p>
            <a:pPr algn="just"/>
            <a:endParaRPr lang="it-IT" sz="2000" dirty="0"/>
          </a:p>
          <a:p>
            <a:pPr marL="0" indent="0" algn="just"/>
            <a:r>
              <a:rPr lang="it-IT" sz="2000" dirty="0"/>
              <a:t>Tali elementi, distintamente elencati per gli interventi relativi al PNRR e per gli interventi degli altri ambiti di cui all’articolo 3, commi 3 e 4, del DPCM, devono essere rilevabili attraverso i sistemi informativi del Dipartimento della Ragioneria generale dello Stato (BDAP-MOP e </a:t>
            </a:r>
            <a:r>
              <a:rPr lang="it-IT" sz="2000" dirty="0" err="1"/>
              <a:t>ReGiS</a:t>
            </a:r>
            <a:r>
              <a:rPr lang="it-IT" sz="2000" dirty="0"/>
              <a:t>). Laddove già presenti nei summenzionati sistemi, i dati si troveranno già precompilati all’atto della predisposizione della domanda/istanza.</a:t>
            </a:r>
          </a:p>
        </p:txBody>
      </p:sp>
      <p:sp>
        <p:nvSpPr>
          <p:cNvPr id="4" name="Segnaposto piè di pagina 3">
            <a:extLst>
              <a:ext uri="{FF2B5EF4-FFF2-40B4-BE49-F238E27FC236}">
                <a16:creationId xmlns:a16="http://schemas.microsoft.com/office/drawing/2014/main" id="{2BCE25EB-5E8A-7A11-D118-74291BB36498}"/>
              </a:ext>
            </a:extLst>
          </p:cNvPr>
          <p:cNvSpPr>
            <a:spLocks noGrp="1"/>
          </p:cNvSpPr>
          <p:nvPr>
            <p:ph type="ftr" sz="quarter" idx="11"/>
          </p:nvPr>
        </p:nvSpPr>
        <p:spPr>
          <a:xfrm>
            <a:off x="4427984" y="6227762"/>
            <a:ext cx="4465191" cy="270237"/>
          </a:xfrm>
        </p:spPr>
        <p:txBody>
          <a:bodyPr/>
          <a:lstStyle/>
          <a:p>
            <a:pPr>
              <a:defRPr/>
            </a:pPr>
            <a:r>
              <a:rPr lang="it-IT"/>
              <a:t>DPCM del 28 luglio 2022 -  Fondo per l’avvio delle opere indifferibili</a:t>
            </a:r>
          </a:p>
        </p:txBody>
      </p:sp>
      <p:sp>
        <p:nvSpPr>
          <p:cNvPr id="5" name="Segnaposto numero diapositiva 4">
            <a:extLst>
              <a:ext uri="{FF2B5EF4-FFF2-40B4-BE49-F238E27FC236}">
                <a16:creationId xmlns:a16="http://schemas.microsoft.com/office/drawing/2014/main" id="{6C7AEDB3-9FCD-894D-DAFE-941E7C082CF0}"/>
              </a:ext>
            </a:extLst>
          </p:cNvPr>
          <p:cNvSpPr>
            <a:spLocks noGrp="1"/>
          </p:cNvSpPr>
          <p:nvPr>
            <p:ph type="sldNum" sz="quarter" idx="12"/>
          </p:nvPr>
        </p:nvSpPr>
        <p:spPr/>
        <p:txBody>
          <a:bodyPr/>
          <a:lstStyle/>
          <a:p>
            <a:pPr>
              <a:defRPr/>
            </a:pPr>
            <a:fld id="{0246D6F8-3013-49B4-8874-B294ED3B2693}" type="slidenum">
              <a:rPr lang="it-IT" altLang="en-US" smtClean="0"/>
              <a:pPr>
                <a:defRPr/>
              </a:pPr>
              <a:t>20</a:t>
            </a:fld>
            <a:endParaRPr lang="it-IT" altLang="en-US"/>
          </a:p>
        </p:txBody>
      </p:sp>
    </p:spTree>
    <p:extLst>
      <p:ext uri="{BB962C8B-B14F-4D97-AF65-F5344CB8AC3E}">
        <p14:creationId xmlns:p14="http://schemas.microsoft.com/office/powerpoint/2010/main" val="39742806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E519582-1A33-B54C-8EF7-079BE2D58EC2}"/>
              </a:ext>
            </a:extLst>
          </p:cNvPr>
          <p:cNvSpPr>
            <a:spLocks noGrp="1"/>
          </p:cNvSpPr>
          <p:nvPr>
            <p:ph idx="1"/>
          </p:nvPr>
        </p:nvSpPr>
        <p:spPr>
          <a:xfrm>
            <a:off x="407861" y="793368"/>
            <a:ext cx="8328277" cy="5221511"/>
          </a:xfrm>
        </p:spPr>
        <p:txBody>
          <a:bodyPr>
            <a:noAutofit/>
          </a:bodyPr>
          <a:lstStyle/>
          <a:p>
            <a:pPr marL="457200" indent="-457200" algn="just">
              <a:lnSpc>
                <a:spcPct val="115000"/>
              </a:lnSpc>
              <a:buSzPts val="1200"/>
              <a:buFont typeface="Wingdings" panose="05000000000000000000" pitchFamily="2" charset="2"/>
              <a:buChar char="Ø"/>
            </a:pPr>
            <a:r>
              <a:rPr lang="it-IT" sz="2000" dirty="0"/>
              <a:t>Estremi anagrafici dell’intervento;</a:t>
            </a:r>
          </a:p>
          <a:p>
            <a:pPr marL="457200" indent="-457200" algn="just">
              <a:lnSpc>
                <a:spcPct val="115000"/>
              </a:lnSpc>
              <a:buSzPts val="1200"/>
              <a:buFont typeface="Wingdings" panose="05000000000000000000" pitchFamily="2" charset="2"/>
              <a:buChar char="Ø"/>
            </a:pPr>
            <a:r>
              <a:rPr lang="it-IT" sz="2000" dirty="0"/>
              <a:t>cronoprogramma finanziario;</a:t>
            </a:r>
          </a:p>
          <a:p>
            <a:pPr marL="457200" indent="-457200" algn="just">
              <a:lnSpc>
                <a:spcPct val="115000"/>
              </a:lnSpc>
              <a:buSzPts val="1200"/>
              <a:buFont typeface="Wingdings" panose="05000000000000000000" pitchFamily="2" charset="2"/>
              <a:buChar char="Ø"/>
            </a:pPr>
            <a:r>
              <a:rPr lang="it-IT" sz="2000" dirty="0"/>
              <a:t>l’Amministrazione/Soggetto responsabile dell’attuazione;</a:t>
            </a:r>
          </a:p>
          <a:p>
            <a:pPr marL="457200" indent="-457200" algn="just">
              <a:lnSpc>
                <a:spcPct val="115000"/>
              </a:lnSpc>
              <a:buSzPts val="1200"/>
              <a:buFont typeface="Wingdings" panose="05000000000000000000" pitchFamily="2" charset="2"/>
              <a:buChar char="Ø"/>
            </a:pPr>
            <a:r>
              <a:rPr lang="it-IT" sz="2000" dirty="0"/>
              <a:t>i dati anagrafici del progetto;</a:t>
            </a:r>
          </a:p>
          <a:p>
            <a:pPr marL="457200" indent="-457200" algn="just">
              <a:lnSpc>
                <a:spcPct val="115000"/>
              </a:lnSpc>
              <a:buSzPts val="1200"/>
              <a:buFont typeface="Wingdings" panose="05000000000000000000" pitchFamily="2" charset="2"/>
              <a:buChar char="Ø"/>
            </a:pPr>
            <a:r>
              <a:rPr lang="it-IT" sz="2000" dirty="0"/>
              <a:t>lo stato procedurale in corso di espletamento; </a:t>
            </a:r>
          </a:p>
          <a:p>
            <a:pPr marL="457200" indent="-457200" algn="just">
              <a:lnSpc>
                <a:spcPct val="115000"/>
              </a:lnSpc>
              <a:buSzPts val="1200"/>
              <a:buFont typeface="Wingdings" panose="05000000000000000000" pitchFamily="2" charset="2"/>
              <a:buChar char="Ø"/>
            </a:pPr>
            <a:r>
              <a:rPr lang="it-IT" sz="2000" dirty="0"/>
              <a:t>la data prevista per la pubblicazione del bando/avviso/lettera di invito;</a:t>
            </a:r>
          </a:p>
          <a:p>
            <a:pPr marL="457200" indent="-457200" algn="just">
              <a:lnSpc>
                <a:spcPct val="115000"/>
              </a:lnSpc>
              <a:buSzPts val="1200"/>
              <a:buFont typeface="Wingdings" panose="05000000000000000000" pitchFamily="2" charset="2"/>
              <a:buChar char="Ø"/>
            </a:pPr>
            <a:r>
              <a:rPr lang="it-IT" sz="2000" dirty="0"/>
              <a:t>l’importo del fabbisogno;</a:t>
            </a:r>
          </a:p>
          <a:p>
            <a:pPr marL="457200" indent="-457200" algn="just">
              <a:lnSpc>
                <a:spcPct val="115000"/>
              </a:lnSpc>
              <a:buSzPts val="1200"/>
              <a:buFont typeface="Wingdings" panose="05000000000000000000" pitchFamily="2" charset="2"/>
              <a:buChar char="Ø"/>
            </a:pPr>
            <a:r>
              <a:rPr lang="it-IT" sz="2000" dirty="0"/>
              <a:t>l’entità delle risorse finanziarie ulteriormente a disposizione;</a:t>
            </a:r>
          </a:p>
          <a:p>
            <a:pPr marL="457200" indent="-457200" algn="just">
              <a:lnSpc>
                <a:spcPct val="115000"/>
              </a:lnSpc>
              <a:buSzPts val="1200"/>
              <a:buFont typeface="Wingdings" panose="05000000000000000000" pitchFamily="2" charset="2"/>
              <a:buChar char="Ø"/>
            </a:pPr>
            <a:r>
              <a:rPr lang="it-IT" sz="2000" dirty="0"/>
              <a:t>l’attestazione che il fabbisogno finanziario derivi esclusivamente dall’applicazione dei commi 2 e 3 dell’articolo 26;</a:t>
            </a:r>
          </a:p>
          <a:p>
            <a:pPr marL="457200" indent="-457200" algn="just">
              <a:lnSpc>
                <a:spcPct val="115000"/>
              </a:lnSpc>
              <a:buSzPts val="1200"/>
              <a:buFont typeface="Wingdings" panose="05000000000000000000" pitchFamily="2" charset="2"/>
              <a:buChar char="Ø"/>
            </a:pPr>
            <a:r>
              <a:rPr lang="it-IT" sz="2000" dirty="0"/>
              <a:t>l’importo richiesto a carico delle disponibilità del Fondo e le annualità di utilizzo.</a:t>
            </a:r>
          </a:p>
          <a:p>
            <a:pPr marL="0" indent="0" algn="just">
              <a:lnSpc>
                <a:spcPct val="115000"/>
              </a:lnSpc>
              <a:buSzPts val="1200"/>
            </a:pPr>
            <a:endParaRPr lang="it-IT" sz="2000" dirty="0"/>
          </a:p>
          <a:p>
            <a:endParaRPr lang="it-IT" sz="2000" dirty="0"/>
          </a:p>
        </p:txBody>
      </p:sp>
      <p:sp>
        <p:nvSpPr>
          <p:cNvPr id="6" name="Titolo 1">
            <a:extLst>
              <a:ext uri="{FF2B5EF4-FFF2-40B4-BE49-F238E27FC236}">
                <a16:creationId xmlns:a16="http://schemas.microsoft.com/office/drawing/2014/main" id="{20946CBB-E2AE-CFC8-A392-F1DC24348257}"/>
              </a:ext>
            </a:extLst>
          </p:cNvPr>
          <p:cNvSpPr>
            <a:spLocks noGrp="1"/>
          </p:cNvSpPr>
          <p:nvPr>
            <p:ph type="title"/>
          </p:nvPr>
        </p:nvSpPr>
        <p:spPr>
          <a:xfrm>
            <a:off x="683568" y="188640"/>
            <a:ext cx="7776864" cy="683560"/>
          </a:xfrm>
        </p:spPr>
        <p:txBody>
          <a:bodyPr>
            <a:normAutofit/>
          </a:bodyPr>
          <a:lstStyle/>
          <a:p>
            <a:pPr algn="ctr"/>
            <a:r>
              <a:rPr lang="it-IT" b="1" dirty="0"/>
              <a:t>DOMANDE PNRR</a:t>
            </a:r>
          </a:p>
        </p:txBody>
      </p:sp>
      <p:sp>
        <p:nvSpPr>
          <p:cNvPr id="2" name="Segnaposto piè di pagina 1">
            <a:extLst>
              <a:ext uri="{FF2B5EF4-FFF2-40B4-BE49-F238E27FC236}">
                <a16:creationId xmlns:a16="http://schemas.microsoft.com/office/drawing/2014/main" id="{A36B7334-FCF9-B9A5-CD6D-8EAC8DCC7DCC}"/>
              </a:ext>
            </a:extLst>
          </p:cNvPr>
          <p:cNvSpPr>
            <a:spLocks noGrp="1"/>
          </p:cNvSpPr>
          <p:nvPr>
            <p:ph type="ftr" sz="quarter" idx="11"/>
          </p:nvPr>
        </p:nvSpPr>
        <p:spPr>
          <a:xfrm>
            <a:off x="4355976" y="6238875"/>
            <a:ext cx="4537199" cy="179388"/>
          </a:xfrm>
        </p:spPr>
        <p:txBody>
          <a:bodyPr/>
          <a:lstStyle/>
          <a:p>
            <a:pPr>
              <a:defRPr/>
            </a:pPr>
            <a:r>
              <a:rPr lang="it-IT"/>
              <a:t>DPCM del 28 luglio 2022 -  Fondo per l’avvio delle opere indifferibili</a:t>
            </a:r>
          </a:p>
        </p:txBody>
      </p:sp>
      <p:sp>
        <p:nvSpPr>
          <p:cNvPr id="4" name="Segnaposto numero diapositiva 3">
            <a:extLst>
              <a:ext uri="{FF2B5EF4-FFF2-40B4-BE49-F238E27FC236}">
                <a16:creationId xmlns:a16="http://schemas.microsoft.com/office/drawing/2014/main" id="{6D77ABD5-00CE-B6A6-0114-C818EF759CF5}"/>
              </a:ext>
            </a:extLst>
          </p:cNvPr>
          <p:cNvSpPr>
            <a:spLocks noGrp="1"/>
          </p:cNvSpPr>
          <p:nvPr>
            <p:ph type="sldNum" sz="quarter" idx="12"/>
          </p:nvPr>
        </p:nvSpPr>
        <p:spPr/>
        <p:txBody>
          <a:bodyPr/>
          <a:lstStyle/>
          <a:p>
            <a:pPr>
              <a:defRPr/>
            </a:pPr>
            <a:fld id="{0246D6F8-3013-49B4-8874-B294ED3B2693}" type="slidenum">
              <a:rPr lang="it-IT" altLang="en-US" smtClean="0"/>
              <a:pPr>
                <a:defRPr/>
              </a:pPr>
              <a:t>21</a:t>
            </a:fld>
            <a:endParaRPr lang="it-IT" altLang="en-US"/>
          </a:p>
        </p:txBody>
      </p:sp>
    </p:spTree>
    <p:extLst>
      <p:ext uri="{BB962C8B-B14F-4D97-AF65-F5344CB8AC3E}">
        <p14:creationId xmlns:p14="http://schemas.microsoft.com/office/powerpoint/2010/main" val="41223610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77A173-1660-327A-FB6B-D849A3F41033}"/>
              </a:ext>
            </a:extLst>
          </p:cNvPr>
          <p:cNvSpPr>
            <a:spLocks noGrp="1"/>
          </p:cNvSpPr>
          <p:nvPr>
            <p:ph type="title"/>
          </p:nvPr>
        </p:nvSpPr>
        <p:spPr>
          <a:xfrm>
            <a:off x="628650" y="582289"/>
            <a:ext cx="7903790" cy="785738"/>
          </a:xfrm>
        </p:spPr>
        <p:txBody>
          <a:bodyPr/>
          <a:lstStyle/>
          <a:p>
            <a:pPr algn="ctr"/>
            <a:r>
              <a:rPr lang="it-IT" b="1" dirty="0"/>
              <a:t>DOMANDE E ISTANZE PER ALTRI INTERVENTI  </a:t>
            </a:r>
          </a:p>
        </p:txBody>
      </p:sp>
      <p:sp>
        <p:nvSpPr>
          <p:cNvPr id="3" name="Segnaposto contenuto 2">
            <a:extLst>
              <a:ext uri="{FF2B5EF4-FFF2-40B4-BE49-F238E27FC236}">
                <a16:creationId xmlns:a16="http://schemas.microsoft.com/office/drawing/2014/main" id="{4942C45C-A9D3-F71F-77DA-9C1DDA4E3F0C}"/>
              </a:ext>
            </a:extLst>
          </p:cNvPr>
          <p:cNvSpPr>
            <a:spLocks noGrp="1"/>
          </p:cNvSpPr>
          <p:nvPr>
            <p:ph idx="1"/>
          </p:nvPr>
        </p:nvSpPr>
        <p:spPr>
          <a:xfrm>
            <a:off x="512093" y="1685187"/>
            <a:ext cx="8119814" cy="3487625"/>
          </a:xfrm>
        </p:spPr>
        <p:txBody>
          <a:bodyPr>
            <a:noAutofit/>
          </a:bodyPr>
          <a:lstStyle/>
          <a:p>
            <a:pPr marL="342900" lvl="1" indent="0" algn="just"/>
            <a:endParaRPr lang="it-IT" sz="2000" dirty="0">
              <a:latin typeface="Times New Roman" panose="02020603050405020304" pitchFamily="18" charset="0"/>
              <a:ea typeface="Calibri" panose="020F0502020204030204" pitchFamily="34" charset="0"/>
              <a:cs typeface="Times New Roman" panose="02020603050405020304" pitchFamily="18" charset="0"/>
            </a:endParaRPr>
          </a:p>
          <a:p>
            <a:pPr marL="67866" lvl="1" indent="0" algn="just"/>
            <a:r>
              <a:rPr lang="it-IT" sz="2000" dirty="0">
                <a:ea typeface="Calibri" panose="020F0502020204030204" pitchFamily="34" charset="0"/>
                <a:cs typeface="Times New Roman" panose="02020603050405020304" pitchFamily="18" charset="0"/>
              </a:rPr>
              <a:t>Per quanto riguarda gli interventi:</a:t>
            </a:r>
          </a:p>
          <a:p>
            <a:pPr marL="353616" lvl="1" algn="just">
              <a:buFont typeface="Wingdings" panose="05000000000000000000" pitchFamily="2" charset="2"/>
              <a:buChar char="Ø"/>
              <a:tabLst>
                <a:tab pos="67866" algn="l"/>
              </a:tabLst>
            </a:pPr>
            <a:r>
              <a:rPr lang="it-IT" sz="2000" dirty="0">
                <a:ea typeface="Calibri" panose="020F0502020204030204" pitchFamily="34" charset="0"/>
                <a:cs typeface="Times New Roman" panose="02020603050405020304" pitchFamily="18" charset="0"/>
              </a:rPr>
              <a:t>finanziati dal PNC;</a:t>
            </a:r>
          </a:p>
          <a:p>
            <a:pPr marL="353616" lvl="1" algn="just">
              <a:buFont typeface="Wingdings" panose="05000000000000000000" pitchFamily="2" charset="2"/>
              <a:buChar char="Ø"/>
              <a:tabLst>
                <a:tab pos="67866" algn="l"/>
              </a:tabLst>
            </a:pPr>
            <a:r>
              <a:rPr lang="it-IT" sz="2000" dirty="0">
                <a:ea typeface="Calibri" panose="020F0502020204030204" pitchFamily="34" charset="0"/>
                <a:cs typeface="Times New Roman" panose="02020603050405020304" pitchFamily="18" charset="0"/>
              </a:rPr>
              <a:t>realizzati dai </a:t>
            </a:r>
            <a:r>
              <a:rPr lang="it-IT" sz="2000" dirty="0"/>
              <a:t>Commissari straordinari ex art. 4 del DL. 32/2019;</a:t>
            </a:r>
          </a:p>
          <a:p>
            <a:pPr marL="353616" lvl="1" algn="just">
              <a:buFont typeface="Wingdings" panose="05000000000000000000" pitchFamily="2" charset="2"/>
              <a:buChar char="Ø"/>
              <a:tabLst>
                <a:tab pos="67866" algn="l"/>
              </a:tabLst>
            </a:pPr>
            <a:r>
              <a:rPr lang="it-IT" sz="2000" dirty="0"/>
              <a:t>rientranti nel programma del Commissario straordinario per il GIUBILEO 2025; </a:t>
            </a:r>
          </a:p>
          <a:p>
            <a:pPr marL="353616" lvl="1" algn="just">
              <a:buFont typeface="Wingdings" panose="05000000000000000000" pitchFamily="2" charset="2"/>
              <a:buChar char="Ø"/>
              <a:tabLst>
                <a:tab pos="67866" algn="l"/>
              </a:tabLst>
            </a:pPr>
            <a:r>
              <a:rPr lang="it-IT" sz="2000" dirty="0"/>
              <a:t>realizzati dalla Società infrastrutture Milano-Cortina 2020-2026 spa;  </a:t>
            </a:r>
          </a:p>
          <a:p>
            <a:pPr marL="353616" lvl="1" algn="just">
              <a:buFont typeface="Wingdings" panose="05000000000000000000" pitchFamily="2" charset="2"/>
              <a:buChar char="Ø"/>
              <a:tabLst>
                <a:tab pos="67866" algn="l"/>
              </a:tabLst>
            </a:pPr>
            <a:r>
              <a:rPr lang="it-IT" sz="2000" dirty="0"/>
              <a:t>attinenti i  Giochi del Mediterraneo –Taranto 2026.</a:t>
            </a:r>
            <a:r>
              <a:rPr lang="it-IT" sz="2000" dirty="0">
                <a:solidFill>
                  <a:srgbClr val="FF0000"/>
                </a:solidFill>
              </a:rPr>
              <a:t> </a:t>
            </a:r>
          </a:p>
          <a:p>
            <a:pPr marL="67866" lvl="1" indent="0" algn="just">
              <a:tabLst>
                <a:tab pos="67866" algn="l"/>
              </a:tabLst>
            </a:pPr>
            <a:endParaRPr lang="it-IT" sz="2000" dirty="0"/>
          </a:p>
          <a:p>
            <a:pPr marL="325041" lvl="1" indent="-257175" algn="just">
              <a:tabLst>
                <a:tab pos="67866" algn="l"/>
              </a:tabLst>
            </a:pPr>
            <a:endParaRPr lang="it-IT" sz="2000" dirty="0">
              <a:solidFill>
                <a:srgbClr val="FF0000"/>
              </a:solidFill>
            </a:endParaRPr>
          </a:p>
          <a:p>
            <a:pPr marL="67866" lvl="1" indent="0" algn="just">
              <a:tabLst>
                <a:tab pos="67866" algn="l"/>
              </a:tabLst>
            </a:pPr>
            <a:endParaRPr lang="it-IT" sz="2000" dirty="0">
              <a:solidFill>
                <a:srgbClr val="FF0000"/>
              </a:solidFill>
              <a:ea typeface="Calibri" panose="020F0502020204030204" pitchFamily="34" charset="0"/>
              <a:cs typeface="Times New Roman" panose="02020603050405020304" pitchFamily="18" charset="0"/>
            </a:endParaRPr>
          </a:p>
          <a:p>
            <a:pPr marL="0" indent="0"/>
            <a:endParaRPr lang="it-IT" sz="2000" dirty="0"/>
          </a:p>
        </p:txBody>
      </p:sp>
      <p:sp>
        <p:nvSpPr>
          <p:cNvPr id="4" name="Segnaposto piè di pagina 3">
            <a:extLst>
              <a:ext uri="{FF2B5EF4-FFF2-40B4-BE49-F238E27FC236}">
                <a16:creationId xmlns:a16="http://schemas.microsoft.com/office/drawing/2014/main" id="{07EA7648-64B1-1F1E-BE39-3F90076D4DCE}"/>
              </a:ext>
            </a:extLst>
          </p:cNvPr>
          <p:cNvSpPr>
            <a:spLocks noGrp="1"/>
          </p:cNvSpPr>
          <p:nvPr>
            <p:ph type="ftr" sz="quarter" idx="11"/>
          </p:nvPr>
        </p:nvSpPr>
        <p:spPr>
          <a:xfrm>
            <a:off x="4932040" y="6227763"/>
            <a:ext cx="3961135" cy="179387"/>
          </a:xfrm>
        </p:spPr>
        <p:txBody>
          <a:bodyPr/>
          <a:lstStyle/>
          <a:p>
            <a:pPr>
              <a:defRPr/>
            </a:pPr>
            <a:r>
              <a:rPr lang="it-IT" dirty="0"/>
              <a:t>DPCM del 28 luglio 2022 -  Fondo per l’avvio delle opere indifferibili</a:t>
            </a:r>
          </a:p>
        </p:txBody>
      </p:sp>
      <p:sp>
        <p:nvSpPr>
          <p:cNvPr id="5" name="Segnaposto numero diapositiva 4">
            <a:extLst>
              <a:ext uri="{FF2B5EF4-FFF2-40B4-BE49-F238E27FC236}">
                <a16:creationId xmlns:a16="http://schemas.microsoft.com/office/drawing/2014/main" id="{41166B5B-C2CD-5B35-7E46-BF49991D9718}"/>
              </a:ext>
            </a:extLst>
          </p:cNvPr>
          <p:cNvSpPr>
            <a:spLocks noGrp="1"/>
          </p:cNvSpPr>
          <p:nvPr>
            <p:ph type="sldNum" sz="quarter" idx="12"/>
          </p:nvPr>
        </p:nvSpPr>
        <p:spPr/>
        <p:txBody>
          <a:bodyPr/>
          <a:lstStyle/>
          <a:p>
            <a:pPr>
              <a:defRPr/>
            </a:pPr>
            <a:fld id="{0246D6F8-3013-49B4-8874-B294ED3B2693}" type="slidenum">
              <a:rPr lang="it-IT" altLang="en-US" smtClean="0"/>
              <a:pPr>
                <a:defRPr/>
              </a:pPr>
              <a:t>22</a:t>
            </a:fld>
            <a:endParaRPr lang="it-IT" altLang="en-US"/>
          </a:p>
        </p:txBody>
      </p:sp>
    </p:spTree>
    <p:extLst>
      <p:ext uri="{BB962C8B-B14F-4D97-AF65-F5344CB8AC3E}">
        <p14:creationId xmlns:p14="http://schemas.microsoft.com/office/powerpoint/2010/main" val="14037293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E519582-1A33-B54C-8EF7-079BE2D58EC2}"/>
              </a:ext>
            </a:extLst>
          </p:cNvPr>
          <p:cNvSpPr>
            <a:spLocks noGrp="1"/>
          </p:cNvSpPr>
          <p:nvPr>
            <p:ph idx="1"/>
          </p:nvPr>
        </p:nvSpPr>
        <p:spPr>
          <a:xfrm>
            <a:off x="323528" y="1123066"/>
            <a:ext cx="8496944" cy="5104697"/>
          </a:xfrm>
        </p:spPr>
        <p:txBody>
          <a:bodyPr>
            <a:noAutofit/>
          </a:bodyPr>
          <a:lstStyle/>
          <a:p>
            <a:pPr marL="457200" indent="-457200" algn="just">
              <a:lnSpc>
                <a:spcPct val="115000"/>
              </a:lnSpc>
              <a:buSzPts val="1200"/>
              <a:buFont typeface="Wingdings" panose="05000000000000000000" pitchFamily="2" charset="2"/>
              <a:buChar char="Ø"/>
            </a:pPr>
            <a:r>
              <a:rPr lang="it-IT" dirty="0"/>
              <a:t>Il CUP;</a:t>
            </a:r>
          </a:p>
          <a:p>
            <a:pPr marL="457200" indent="-457200" algn="just">
              <a:lnSpc>
                <a:spcPct val="115000"/>
              </a:lnSpc>
              <a:buSzPts val="1200"/>
              <a:buFont typeface="Wingdings" panose="05000000000000000000" pitchFamily="2" charset="2"/>
              <a:buChar char="Ø"/>
            </a:pPr>
            <a:r>
              <a:rPr lang="it-IT" dirty="0"/>
              <a:t>il cronoprogramma procedurale e finanziario;</a:t>
            </a:r>
          </a:p>
          <a:p>
            <a:pPr marL="457200" indent="-457200" algn="just">
              <a:lnSpc>
                <a:spcPct val="115000"/>
              </a:lnSpc>
              <a:buSzPts val="1200"/>
              <a:buFont typeface="Wingdings" panose="05000000000000000000" pitchFamily="2" charset="2"/>
              <a:buChar char="Ø"/>
            </a:pPr>
            <a:r>
              <a:rPr lang="it-IT" dirty="0"/>
              <a:t>la data prevista per la pubblicazione del bando di gara (o delle altre modalità di selezione), registrato sui sistemi informativi del Dipartimento della RGS, ovvero, se diversa, la data indicata dall’amministrazione in sede di presentazione dell’istanza di accesso al Fondo;</a:t>
            </a:r>
          </a:p>
          <a:p>
            <a:pPr marL="457200" indent="-457200" algn="just">
              <a:lnSpc>
                <a:spcPct val="115000"/>
              </a:lnSpc>
              <a:buSzPts val="1200"/>
              <a:buFont typeface="Wingdings" panose="05000000000000000000" pitchFamily="2" charset="2"/>
              <a:buChar char="Ø"/>
            </a:pPr>
            <a:r>
              <a:rPr lang="it-IT" dirty="0"/>
              <a:t>l’ultimazione dell’intervento entro il 31 dicembre 2026;</a:t>
            </a:r>
          </a:p>
          <a:p>
            <a:pPr marL="457200" indent="-457200" algn="just">
              <a:lnSpc>
                <a:spcPct val="115000"/>
              </a:lnSpc>
              <a:buSzPts val="1200"/>
              <a:buFont typeface="Wingdings" panose="05000000000000000000" pitchFamily="2" charset="2"/>
              <a:buChar char="Ø"/>
            </a:pPr>
            <a:r>
              <a:rPr lang="it-IT" dirty="0"/>
              <a:t>il finanziamento integrale dell’intervento, con indicazione delle fonti finanziarie e dei relativi importi;</a:t>
            </a:r>
          </a:p>
          <a:p>
            <a:pPr marL="457200" indent="-457200" algn="just">
              <a:lnSpc>
                <a:spcPct val="115000"/>
              </a:lnSpc>
              <a:buSzPts val="1200"/>
              <a:buFont typeface="Wingdings" panose="05000000000000000000" pitchFamily="2" charset="2"/>
              <a:buChar char="Ø"/>
            </a:pPr>
            <a:r>
              <a:rPr lang="it-IT" dirty="0">
                <a:ea typeface="Calibri" panose="020F0502020204030204" pitchFamily="34" charset="0"/>
              </a:rPr>
              <a:t>il fabbisogno emergente a seguito dell’incremento dei prezzari utilizzati; </a:t>
            </a:r>
          </a:p>
          <a:p>
            <a:pPr marL="457200" indent="-457200" algn="just">
              <a:lnSpc>
                <a:spcPct val="115000"/>
              </a:lnSpc>
              <a:buSzPts val="1200"/>
              <a:buFont typeface="Wingdings" panose="05000000000000000000" pitchFamily="2" charset="2"/>
              <a:buChar char="Ø"/>
            </a:pPr>
            <a:r>
              <a:rPr lang="it-IT" dirty="0"/>
              <a:t>l’indicazione dell’espletamento delle verifiche  relative agli importi derivanti dalla rimodulazione delle somme a disposizione e quelle relative ad altri interventi ultimati di competenza delle medesime stazioni appaltanti;</a:t>
            </a:r>
          </a:p>
          <a:p>
            <a:pPr marL="457200" indent="-457200" algn="just">
              <a:lnSpc>
                <a:spcPct val="115000"/>
              </a:lnSpc>
              <a:buSzPts val="1200"/>
              <a:buFont typeface="Wingdings" panose="05000000000000000000" pitchFamily="2" charset="2"/>
              <a:buChar char="Ø"/>
            </a:pPr>
            <a:r>
              <a:rPr lang="it-IT" dirty="0"/>
              <a:t>l’entità del contributo finanziario richiesto a valere sulle risorse del Fondo</a:t>
            </a:r>
          </a:p>
          <a:p>
            <a:endParaRPr lang="it-IT" dirty="0"/>
          </a:p>
        </p:txBody>
      </p:sp>
      <p:sp>
        <p:nvSpPr>
          <p:cNvPr id="6" name="Titolo 1">
            <a:extLst>
              <a:ext uri="{FF2B5EF4-FFF2-40B4-BE49-F238E27FC236}">
                <a16:creationId xmlns:a16="http://schemas.microsoft.com/office/drawing/2014/main" id="{20946CBB-E2AE-CFC8-A392-F1DC24348257}"/>
              </a:ext>
            </a:extLst>
          </p:cNvPr>
          <p:cNvSpPr>
            <a:spLocks noGrp="1"/>
          </p:cNvSpPr>
          <p:nvPr>
            <p:ph type="title"/>
          </p:nvPr>
        </p:nvSpPr>
        <p:spPr>
          <a:xfrm>
            <a:off x="628650" y="260121"/>
            <a:ext cx="7759774" cy="683560"/>
          </a:xfrm>
        </p:spPr>
        <p:txBody>
          <a:bodyPr>
            <a:noAutofit/>
          </a:bodyPr>
          <a:lstStyle/>
          <a:p>
            <a:pPr algn="ctr"/>
            <a:r>
              <a:rPr lang="it-IT" b="1" dirty="0"/>
              <a:t>ELEMENTI DA INSERIRE NELLA DOMANDA/ISTANZA </a:t>
            </a:r>
          </a:p>
        </p:txBody>
      </p:sp>
      <p:sp>
        <p:nvSpPr>
          <p:cNvPr id="2" name="Segnaposto piè di pagina 1">
            <a:extLst>
              <a:ext uri="{FF2B5EF4-FFF2-40B4-BE49-F238E27FC236}">
                <a16:creationId xmlns:a16="http://schemas.microsoft.com/office/drawing/2014/main" id="{9313C786-9DF3-7EFD-601C-5C94B7A94B65}"/>
              </a:ext>
            </a:extLst>
          </p:cNvPr>
          <p:cNvSpPr>
            <a:spLocks noGrp="1"/>
          </p:cNvSpPr>
          <p:nvPr>
            <p:ph type="ftr" sz="quarter" idx="11"/>
          </p:nvPr>
        </p:nvSpPr>
        <p:spPr>
          <a:xfrm>
            <a:off x="4788024" y="6227763"/>
            <a:ext cx="4105151" cy="179387"/>
          </a:xfrm>
        </p:spPr>
        <p:txBody>
          <a:bodyPr/>
          <a:lstStyle/>
          <a:p>
            <a:pPr>
              <a:defRPr/>
            </a:pPr>
            <a:r>
              <a:rPr lang="it-IT" dirty="0"/>
              <a:t>DPCM del 28 luglio 2022 -  Fondo per l’avvio delle opere indifferibili</a:t>
            </a:r>
          </a:p>
        </p:txBody>
      </p:sp>
      <p:sp>
        <p:nvSpPr>
          <p:cNvPr id="4" name="Segnaposto numero diapositiva 3">
            <a:extLst>
              <a:ext uri="{FF2B5EF4-FFF2-40B4-BE49-F238E27FC236}">
                <a16:creationId xmlns:a16="http://schemas.microsoft.com/office/drawing/2014/main" id="{B3B04246-CD81-CDA1-FD9E-9AB0F7DD37D3}"/>
              </a:ext>
            </a:extLst>
          </p:cNvPr>
          <p:cNvSpPr>
            <a:spLocks noGrp="1"/>
          </p:cNvSpPr>
          <p:nvPr>
            <p:ph type="sldNum" sz="quarter" idx="12"/>
          </p:nvPr>
        </p:nvSpPr>
        <p:spPr/>
        <p:txBody>
          <a:bodyPr/>
          <a:lstStyle/>
          <a:p>
            <a:pPr>
              <a:defRPr/>
            </a:pPr>
            <a:fld id="{0246D6F8-3013-49B4-8874-B294ED3B2693}" type="slidenum">
              <a:rPr lang="it-IT" altLang="en-US" smtClean="0"/>
              <a:pPr>
                <a:defRPr/>
              </a:pPr>
              <a:t>23</a:t>
            </a:fld>
            <a:endParaRPr lang="it-IT" altLang="en-US"/>
          </a:p>
        </p:txBody>
      </p:sp>
    </p:spTree>
    <p:extLst>
      <p:ext uri="{BB962C8B-B14F-4D97-AF65-F5344CB8AC3E}">
        <p14:creationId xmlns:p14="http://schemas.microsoft.com/office/powerpoint/2010/main" val="32608053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D8843A-0D26-C4E6-F87C-D3C728B1F6E8}"/>
              </a:ext>
            </a:extLst>
          </p:cNvPr>
          <p:cNvSpPr>
            <a:spLocks noGrp="1"/>
          </p:cNvSpPr>
          <p:nvPr>
            <p:ph type="title"/>
          </p:nvPr>
        </p:nvSpPr>
        <p:spPr/>
        <p:txBody>
          <a:bodyPr>
            <a:normAutofit/>
          </a:bodyPr>
          <a:lstStyle/>
          <a:p>
            <a:pPr algn="ctr"/>
            <a:r>
              <a:rPr lang="it-IT" b="1" dirty="0"/>
              <a:t>MODALITÀ DI PRESENTAZIONE </a:t>
            </a:r>
            <a:br>
              <a:rPr lang="it-IT" b="1" dirty="0"/>
            </a:br>
            <a:r>
              <a:rPr lang="it-IT" b="1" dirty="0"/>
              <a:t>DELLE ISTANZE </a:t>
            </a:r>
          </a:p>
        </p:txBody>
      </p:sp>
      <p:sp>
        <p:nvSpPr>
          <p:cNvPr id="3" name="Segnaposto contenuto 2">
            <a:extLst>
              <a:ext uri="{FF2B5EF4-FFF2-40B4-BE49-F238E27FC236}">
                <a16:creationId xmlns:a16="http://schemas.microsoft.com/office/drawing/2014/main" id="{E1672914-34F7-7D46-E951-EEE8B19A8E20}"/>
              </a:ext>
            </a:extLst>
          </p:cNvPr>
          <p:cNvSpPr>
            <a:spLocks noGrp="1"/>
          </p:cNvSpPr>
          <p:nvPr>
            <p:ph idx="1"/>
          </p:nvPr>
        </p:nvSpPr>
        <p:spPr>
          <a:xfrm>
            <a:off x="337616" y="1551344"/>
            <a:ext cx="8384798" cy="4144292"/>
          </a:xfrm>
        </p:spPr>
        <p:txBody>
          <a:bodyPr>
            <a:normAutofit/>
          </a:bodyPr>
          <a:lstStyle/>
          <a:p>
            <a:pPr marL="0" indent="0" algn="just"/>
            <a:r>
              <a:rPr lang="it-IT" sz="2000" dirty="0"/>
              <a:t>Come descritto, le amministrazioni statali istanti procedono all’ISTRUTTORIA  delle richieste di finanziamento presentate dalla stazione appaltante. Conclusa l’istruttoria presentano l’ISTANZA al Ministero dell’economia e delle finanze.</a:t>
            </a:r>
          </a:p>
          <a:p>
            <a:pPr marL="0" indent="0" algn="just"/>
            <a:endParaRPr lang="it-IT" sz="2000" dirty="0"/>
          </a:p>
          <a:p>
            <a:pPr marL="0" indent="0" algn="just"/>
            <a:r>
              <a:rPr lang="it-IT" sz="2000" dirty="0"/>
              <a:t>Tutte le istruzioni operative sono riportate nella circolare della Ragioneria dello Stato prot. n. </a:t>
            </a:r>
            <a:r>
              <a:rPr lang="it-IT" sz="2000" dirty="0">
                <a:highlight>
                  <a:srgbClr val="FFFF00"/>
                </a:highlight>
              </a:rPr>
              <a:t>….. </a:t>
            </a:r>
            <a:r>
              <a:rPr lang="it-IT" sz="2000" dirty="0"/>
              <a:t>nonché nell’ allegato manuale «</a:t>
            </a:r>
            <a:r>
              <a:rPr lang="it-IT" sz="2000" i="1" dirty="0"/>
              <a:t>Istruzioni operative per la presentazione delle istanze di accesso al Fondo opere indifferibili</a:t>
            </a:r>
            <a:r>
              <a:rPr lang="it-IT" sz="2000" dirty="0"/>
              <a:t>».</a:t>
            </a:r>
          </a:p>
          <a:p>
            <a:pPr marL="0" indent="0" algn="just"/>
            <a:endParaRPr lang="it-IT" sz="2000" dirty="0"/>
          </a:p>
          <a:p>
            <a:pPr marL="0" indent="0" algn="just"/>
            <a:r>
              <a:rPr lang="it-IT" sz="2000" dirty="0"/>
              <a:t>Il procedimento informatico descritto nelle menzionate «</a:t>
            </a:r>
            <a:r>
              <a:rPr lang="it-IT" sz="2000" i="1" dirty="0"/>
              <a:t>Istruzioni operative»</a:t>
            </a:r>
            <a:r>
              <a:rPr lang="it-IT" sz="2000" dirty="0"/>
              <a:t> verrà successivamente illustrato da SOGEI.</a:t>
            </a:r>
          </a:p>
          <a:p>
            <a:endParaRPr lang="it-IT" dirty="0"/>
          </a:p>
        </p:txBody>
      </p:sp>
      <p:sp>
        <p:nvSpPr>
          <p:cNvPr id="4" name="Segnaposto piè di pagina 3">
            <a:extLst>
              <a:ext uri="{FF2B5EF4-FFF2-40B4-BE49-F238E27FC236}">
                <a16:creationId xmlns:a16="http://schemas.microsoft.com/office/drawing/2014/main" id="{1DCAF148-01A0-FE00-179B-E0563D9BC508}"/>
              </a:ext>
            </a:extLst>
          </p:cNvPr>
          <p:cNvSpPr>
            <a:spLocks noGrp="1"/>
          </p:cNvSpPr>
          <p:nvPr>
            <p:ph type="ftr" sz="quarter" idx="11"/>
          </p:nvPr>
        </p:nvSpPr>
        <p:spPr>
          <a:xfrm>
            <a:off x="4716016" y="6227763"/>
            <a:ext cx="4177159" cy="179387"/>
          </a:xfrm>
        </p:spPr>
        <p:txBody>
          <a:bodyPr/>
          <a:lstStyle/>
          <a:p>
            <a:pPr>
              <a:defRPr/>
            </a:pPr>
            <a:r>
              <a:rPr lang="it-IT"/>
              <a:t>DPCM del 28 luglio 2022 -  Fondo per l’avvio delle opere indifferibili</a:t>
            </a:r>
          </a:p>
        </p:txBody>
      </p:sp>
      <p:sp>
        <p:nvSpPr>
          <p:cNvPr id="5" name="Segnaposto numero diapositiva 4">
            <a:extLst>
              <a:ext uri="{FF2B5EF4-FFF2-40B4-BE49-F238E27FC236}">
                <a16:creationId xmlns:a16="http://schemas.microsoft.com/office/drawing/2014/main" id="{E6980E10-D1F0-DA4E-A9CD-3C9917BAFD30}"/>
              </a:ext>
            </a:extLst>
          </p:cNvPr>
          <p:cNvSpPr>
            <a:spLocks noGrp="1"/>
          </p:cNvSpPr>
          <p:nvPr>
            <p:ph type="sldNum" sz="quarter" idx="12"/>
          </p:nvPr>
        </p:nvSpPr>
        <p:spPr/>
        <p:txBody>
          <a:bodyPr/>
          <a:lstStyle/>
          <a:p>
            <a:pPr>
              <a:defRPr/>
            </a:pPr>
            <a:fld id="{0246D6F8-3013-49B4-8874-B294ED3B2693}" type="slidenum">
              <a:rPr lang="it-IT" altLang="en-US" smtClean="0"/>
              <a:pPr>
                <a:defRPr/>
              </a:pPr>
              <a:t>24</a:t>
            </a:fld>
            <a:endParaRPr lang="it-IT" altLang="en-US"/>
          </a:p>
        </p:txBody>
      </p:sp>
    </p:spTree>
    <p:extLst>
      <p:ext uri="{BB962C8B-B14F-4D97-AF65-F5344CB8AC3E}">
        <p14:creationId xmlns:p14="http://schemas.microsoft.com/office/powerpoint/2010/main" val="24475039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918F97-7431-E7E9-3078-3001C0614206}"/>
              </a:ext>
            </a:extLst>
          </p:cNvPr>
          <p:cNvSpPr>
            <a:spLocks noGrp="1"/>
          </p:cNvSpPr>
          <p:nvPr>
            <p:ph type="title"/>
          </p:nvPr>
        </p:nvSpPr>
        <p:spPr/>
        <p:txBody>
          <a:bodyPr>
            <a:normAutofit/>
          </a:bodyPr>
          <a:lstStyle/>
          <a:p>
            <a:pPr algn="ctr"/>
            <a:r>
              <a:rPr lang="it-IT" b="1" dirty="0"/>
              <a:t>VERIFICA DELLE ISTANZE, </a:t>
            </a:r>
            <a:br>
              <a:rPr lang="it-IT" b="1" dirty="0"/>
            </a:br>
            <a:r>
              <a:rPr lang="it-IT" b="1" dirty="0"/>
              <a:t>PROCEDURA DI ASSEGNAZIONE DELLE RISORSE </a:t>
            </a:r>
          </a:p>
        </p:txBody>
      </p:sp>
      <p:sp>
        <p:nvSpPr>
          <p:cNvPr id="3" name="Segnaposto contenuto 2">
            <a:extLst>
              <a:ext uri="{FF2B5EF4-FFF2-40B4-BE49-F238E27FC236}">
                <a16:creationId xmlns:a16="http://schemas.microsoft.com/office/drawing/2014/main" id="{1E2AD209-1FB9-9717-4743-D3CF459B0EDB}"/>
              </a:ext>
            </a:extLst>
          </p:cNvPr>
          <p:cNvSpPr>
            <a:spLocks noGrp="1"/>
          </p:cNvSpPr>
          <p:nvPr>
            <p:ph idx="1"/>
          </p:nvPr>
        </p:nvSpPr>
        <p:spPr>
          <a:xfrm>
            <a:off x="508001" y="1551344"/>
            <a:ext cx="7880423" cy="4109904"/>
          </a:xfrm>
        </p:spPr>
        <p:txBody>
          <a:bodyPr>
            <a:normAutofit lnSpcReduction="10000"/>
          </a:bodyPr>
          <a:lstStyle/>
          <a:p>
            <a:pPr marL="180975" indent="0" algn="just"/>
            <a:r>
              <a:rPr lang="it-IT" sz="2400" dirty="0"/>
              <a:t>A seguito della presentazione delle istanze, la Ragioneria generale dello Stato riscontra sui propri sistemi informativi la sussistenza dei requisiti di accesso di cui all’articolo 2 del DPCM. </a:t>
            </a:r>
          </a:p>
          <a:p>
            <a:pPr marL="180975" indent="0" algn="just"/>
            <a:endParaRPr lang="it-IT" sz="2400" dirty="0"/>
          </a:p>
          <a:p>
            <a:pPr marL="180975" indent="0" algn="just"/>
            <a:r>
              <a:rPr lang="it-IT" sz="2400" dirty="0"/>
              <a:t>In esito a tali verifiche, entro 30 giorni (16/11/2022) dal termine di chiusura di presentazione delle istanze si provvede, con decreto del Ragioniere generale, alla determinazione della graduatoria degli interventi ammessi al Fondo e, contestualmente, all’assegnazione delle risorse. </a:t>
            </a:r>
          </a:p>
          <a:p>
            <a:endParaRPr lang="it-IT" dirty="0"/>
          </a:p>
        </p:txBody>
      </p:sp>
      <p:sp>
        <p:nvSpPr>
          <p:cNvPr id="4" name="Segnaposto piè di pagina 3">
            <a:extLst>
              <a:ext uri="{FF2B5EF4-FFF2-40B4-BE49-F238E27FC236}">
                <a16:creationId xmlns:a16="http://schemas.microsoft.com/office/drawing/2014/main" id="{B9AEF834-CAC1-F54B-8B8D-D74FDC03C8E5}"/>
              </a:ext>
            </a:extLst>
          </p:cNvPr>
          <p:cNvSpPr>
            <a:spLocks noGrp="1"/>
          </p:cNvSpPr>
          <p:nvPr>
            <p:ph type="ftr" sz="quarter" idx="11"/>
          </p:nvPr>
        </p:nvSpPr>
        <p:spPr>
          <a:xfrm>
            <a:off x="4860032" y="6227763"/>
            <a:ext cx="4033143" cy="179387"/>
          </a:xfrm>
        </p:spPr>
        <p:txBody>
          <a:bodyPr/>
          <a:lstStyle/>
          <a:p>
            <a:pPr>
              <a:defRPr/>
            </a:pPr>
            <a:r>
              <a:rPr lang="it-IT"/>
              <a:t>DPCM del 28 luglio 2022 -  Fondo per l’avvio delle opere indifferibili</a:t>
            </a:r>
          </a:p>
        </p:txBody>
      </p:sp>
      <p:sp>
        <p:nvSpPr>
          <p:cNvPr id="5" name="Segnaposto numero diapositiva 4">
            <a:extLst>
              <a:ext uri="{FF2B5EF4-FFF2-40B4-BE49-F238E27FC236}">
                <a16:creationId xmlns:a16="http://schemas.microsoft.com/office/drawing/2014/main" id="{40AA6C9B-EA07-FCE1-C85F-4DB984A751CD}"/>
              </a:ext>
            </a:extLst>
          </p:cNvPr>
          <p:cNvSpPr>
            <a:spLocks noGrp="1"/>
          </p:cNvSpPr>
          <p:nvPr>
            <p:ph type="sldNum" sz="quarter" idx="12"/>
          </p:nvPr>
        </p:nvSpPr>
        <p:spPr/>
        <p:txBody>
          <a:bodyPr/>
          <a:lstStyle/>
          <a:p>
            <a:pPr>
              <a:defRPr/>
            </a:pPr>
            <a:fld id="{0246D6F8-3013-49B4-8874-B294ED3B2693}" type="slidenum">
              <a:rPr lang="it-IT" altLang="en-US" smtClean="0"/>
              <a:pPr>
                <a:defRPr/>
              </a:pPr>
              <a:t>25</a:t>
            </a:fld>
            <a:endParaRPr lang="it-IT" altLang="en-US"/>
          </a:p>
        </p:txBody>
      </p:sp>
    </p:spTree>
    <p:extLst>
      <p:ext uri="{BB962C8B-B14F-4D97-AF65-F5344CB8AC3E}">
        <p14:creationId xmlns:p14="http://schemas.microsoft.com/office/powerpoint/2010/main" val="38966318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ED7CB1-1843-D6E4-778F-A78B663D982E}"/>
              </a:ext>
            </a:extLst>
          </p:cNvPr>
          <p:cNvSpPr>
            <a:spLocks noGrp="1"/>
          </p:cNvSpPr>
          <p:nvPr>
            <p:ph type="title"/>
          </p:nvPr>
        </p:nvSpPr>
        <p:spPr>
          <a:xfrm>
            <a:off x="360000" y="360000"/>
            <a:ext cx="8384798" cy="548720"/>
          </a:xfrm>
        </p:spPr>
        <p:txBody>
          <a:bodyPr>
            <a:normAutofit/>
          </a:bodyPr>
          <a:lstStyle/>
          <a:p>
            <a:pPr algn="ctr"/>
            <a:r>
              <a:rPr lang="it-IT" b="1" dirty="0"/>
              <a:t>FORMAZIONE DELLA GRADUATORIA </a:t>
            </a:r>
          </a:p>
        </p:txBody>
      </p:sp>
      <p:sp>
        <p:nvSpPr>
          <p:cNvPr id="3" name="Segnaposto contenuto 2">
            <a:extLst>
              <a:ext uri="{FF2B5EF4-FFF2-40B4-BE49-F238E27FC236}">
                <a16:creationId xmlns:a16="http://schemas.microsoft.com/office/drawing/2014/main" id="{7C209A56-AA25-5D94-55BE-122BE0E2DFEC}"/>
              </a:ext>
            </a:extLst>
          </p:cNvPr>
          <p:cNvSpPr>
            <a:spLocks noGrp="1"/>
          </p:cNvSpPr>
          <p:nvPr>
            <p:ph idx="1"/>
          </p:nvPr>
        </p:nvSpPr>
        <p:spPr>
          <a:xfrm>
            <a:off x="508001" y="1196752"/>
            <a:ext cx="8024439" cy="4176464"/>
          </a:xfrm>
        </p:spPr>
        <p:txBody>
          <a:bodyPr>
            <a:noAutofit/>
          </a:bodyPr>
          <a:lstStyle/>
          <a:p>
            <a:pPr marL="0" indent="0" algn="just">
              <a:lnSpc>
                <a:spcPct val="110000"/>
              </a:lnSpc>
              <a:spcBef>
                <a:spcPts val="0"/>
              </a:spcBef>
              <a:spcAft>
                <a:spcPts val="600"/>
              </a:spcAft>
            </a:pPr>
            <a:r>
              <a:rPr lang="it-IT" sz="2000" dirty="0"/>
              <a:t>Ai sensi del comma 2 dell’articolo 6 del DPCM, la </a:t>
            </a:r>
            <a:r>
              <a:rPr lang="it-IT" sz="2000" b="1" dirty="0"/>
              <a:t>graduatoria</a:t>
            </a:r>
            <a:r>
              <a:rPr lang="it-IT" sz="2000" dirty="0"/>
              <a:t> è predisposta, nei limiti delle risorse appositamente stanziate, in base ai seguenti elementi gradatamente indicati: </a:t>
            </a:r>
            <a:endParaRPr lang="it-IT" sz="2000" dirty="0">
              <a:solidFill>
                <a:srgbClr val="FF0000"/>
              </a:solidFill>
            </a:endParaRPr>
          </a:p>
          <a:p>
            <a:pPr marL="0" indent="0">
              <a:lnSpc>
                <a:spcPct val="110000"/>
              </a:lnSpc>
              <a:spcBef>
                <a:spcPts val="0"/>
              </a:spcBef>
              <a:spcAft>
                <a:spcPts val="600"/>
              </a:spcAft>
            </a:pPr>
            <a:r>
              <a:rPr lang="it-IT" sz="2000" dirty="0"/>
              <a:t>  - </a:t>
            </a:r>
            <a:r>
              <a:rPr lang="it-IT" sz="2000" b="1" dirty="0"/>
              <a:t>ordine di priorità </a:t>
            </a:r>
            <a:r>
              <a:rPr lang="it-IT" sz="2000" dirty="0"/>
              <a:t>indicato all’articolo 3 del DPCM; </a:t>
            </a:r>
            <a:endParaRPr lang="it-IT" sz="2000" dirty="0">
              <a:solidFill>
                <a:srgbClr val="0070C0"/>
              </a:solidFill>
            </a:endParaRPr>
          </a:p>
          <a:p>
            <a:pPr marL="0" indent="0">
              <a:lnSpc>
                <a:spcPct val="110000"/>
              </a:lnSpc>
              <a:spcBef>
                <a:spcPts val="0"/>
              </a:spcBef>
              <a:spcAft>
                <a:spcPts val="600"/>
              </a:spcAft>
            </a:pPr>
            <a:r>
              <a:rPr lang="it-IT" sz="2000" dirty="0"/>
              <a:t>  - nell’ambito di ciascuna categoria prioritaria:</a:t>
            </a:r>
          </a:p>
          <a:p>
            <a:pPr marL="542925" indent="-180975" algn="just">
              <a:lnSpc>
                <a:spcPct val="110000"/>
              </a:lnSpc>
              <a:spcBef>
                <a:spcPts val="0"/>
              </a:spcBef>
              <a:spcAft>
                <a:spcPts val="600"/>
              </a:spcAft>
              <a:buFont typeface="+mj-lt"/>
              <a:buAutoNum type="alphaLcParenR"/>
            </a:pPr>
            <a:r>
              <a:rPr lang="it-IT" sz="2000" dirty="0"/>
              <a:t>della </a:t>
            </a:r>
            <a:r>
              <a:rPr lang="it-IT" sz="2000" b="1" dirty="0"/>
              <a:t>data</a:t>
            </a:r>
            <a:r>
              <a:rPr lang="it-IT" sz="2000" dirty="0"/>
              <a:t> prevista di </a:t>
            </a:r>
            <a:r>
              <a:rPr lang="it-IT" sz="2000" b="1" dirty="0"/>
              <a:t>pubblicazione dei bandi o dell’avviso </a:t>
            </a:r>
            <a:r>
              <a:rPr lang="it-IT" sz="2000" dirty="0"/>
              <a:t>per l’indizione della procedura di gara, ovvero l’invio delle lettere di invito che siano finalizzate all’affidamento di lavori nonché l’affidamento congiunto di progettazione ed esecuzione dei relativi lavori; </a:t>
            </a:r>
            <a:endParaRPr lang="it-IT" sz="2000" dirty="0">
              <a:solidFill>
                <a:srgbClr val="0070C0"/>
              </a:solidFill>
              <a:highlight>
                <a:srgbClr val="FFFF00"/>
              </a:highlight>
            </a:endParaRPr>
          </a:p>
          <a:p>
            <a:pPr marL="536972" indent="-204788" algn="just">
              <a:lnSpc>
                <a:spcPct val="110000"/>
              </a:lnSpc>
              <a:spcBef>
                <a:spcPts val="0"/>
              </a:spcBef>
              <a:spcAft>
                <a:spcPts val="600"/>
              </a:spcAft>
              <a:buFont typeface="+mj-lt"/>
              <a:buAutoNum type="alphaLcParenR"/>
            </a:pPr>
            <a:r>
              <a:rPr lang="it-IT" sz="2000" dirty="0"/>
              <a:t>dell’</a:t>
            </a:r>
            <a:r>
              <a:rPr lang="it-IT" sz="2000" b="1" dirty="0"/>
              <a:t>ordine cronologico </a:t>
            </a:r>
            <a:r>
              <a:rPr lang="it-IT" sz="2000" dirty="0"/>
              <a:t>di presentazione delle </a:t>
            </a:r>
            <a:r>
              <a:rPr lang="it-IT" sz="2000" b="1" dirty="0"/>
              <a:t>istanze</a:t>
            </a:r>
            <a:r>
              <a:rPr lang="it-IT" sz="2000" dirty="0"/>
              <a:t>. </a:t>
            </a:r>
            <a:endParaRPr lang="it-IT" sz="2000" dirty="0">
              <a:solidFill>
                <a:srgbClr val="0070C0"/>
              </a:solidFill>
            </a:endParaRPr>
          </a:p>
        </p:txBody>
      </p:sp>
      <p:sp>
        <p:nvSpPr>
          <p:cNvPr id="4" name="Segnaposto piè di pagina 3">
            <a:extLst>
              <a:ext uri="{FF2B5EF4-FFF2-40B4-BE49-F238E27FC236}">
                <a16:creationId xmlns:a16="http://schemas.microsoft.com/office/drawing/2014/main" id="{7FEBC2C0-BD09-7513-5108-B2AA8D25BDCA}"/>
              </a:ext>
            </a:extLst>
          </p:cNvPr>
          <p:cNvSpPr>
            <a:spLocks noGrp="1"/>
          </p:cNvSpPr>
          <p:nvPr>
            <p:ph type="ftr" sz="quarter" idx="11"/>
          </p:nvPr>
        </p:nvSpPr>
        <p:spPr>
          <a:xfrm>
            <a:off x="4860032" y="6227763"/>
            <a:ext cx="4033143" cy="179387"/>
          </a:xfrm>
        </p:spPr>
        <p:txBody>
          <a:bodyPr/>
          <a:lstStyle/>
          <a:p>
            <a:pPr>
              <a:defRPr/>
            </a:pPr>
            <a:r>
              <a:rPr lang="it-IT" dirty="0"/>
              <a:t>DPCM del 28 luglio 2022 -  Fondo per l’avvio delle opere indifferibili</a:t>
            </a:r>
          </a:p>
        </p:txBody>
      </p:sp>
      <p:sp>
        <p:nvSpPr>
          <p:cNvPr id="5" name="Segnaposto numero diapositiva 4">
            <a:extLst>
              <a:ext uri="{FF2B5EF4-FFF2-40B4-BE49-F238E27FC236}">
                <a16:creationId xmlns:a16="http://schemas.microsoft.com/office/drawing/2014/main" id="{8BEC86C8-072F-C31D-E201-AEE208D518D8}"/>
              </a:ext>
            </a:extLst>
          </p:cNvPr>
          <p:cNvSpPr>
            <a:spLocks noGrp="1"/>
          </p:cNvSpPr>
          <p:nvPr>
            <p:ph type="sldNum" sz="quarter" idx="12"/>
          </p:nvPr>
        </p:nvSpPr>
        <p:spPr/>
        <p:txBody>
          <a:bodyPr/>
          <a:lstStyle/>
          <a:p>
            <a:pPr>
              <a:defRPr/>
            </a:pPr>
            <a:fld id="{0246D6F8-3013-49B4-8874-B294ED3B2693}" type="slidenum">
              <a:rPr lang="it-IT" altLang="en-US" smtClean="0"/>
              <a:pPr>
                <a:defRPr/>
              </a:pPr>
              <a:t>26</a:t>
            </a:fld>
            <a:endParaRPr lang="it-IT" altLang="en-US"/>
          </a:p>
        </p:txBody>
      </p:sp>
    </p:spTree>
    <p:extLst>
      <p:ext uri="{BB962C8B-B14F-4D97-AF65-F5344CB8AC3E}">
        <p14:creationId xmlns:p14="http://schemas.microsoft.com/office/powerpoint/2010/main" val="15998333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00683-383F-34B7-D30E-1C95EBCB9228}"/>
              </a:ext>
            </a:extLst>
          </p:cNvPr>
          <p:cNvSpPr>
            <a:spLocks noGrp="1"/>
          </p:cNvSpPr>
          <p:nvPr>
            <p:ph type="title"/>
          </p:nvPr>
        </p:nvSpPr>
        <p:spPr>
          <a:xfrm>
            <a:off x="628650" y="304009"/>
            <a:ext cx="7886700" cy="561338"/>
          </a:xfrm>
        </p:spPr>
        <p:txBody>
          <a:bodyPr>
            <a:normAutofit fontScale="90000"/>
          </a:bodyPr>
          <a:lstStyle/>
          <a:p>
            <a:pPr algn="ctr"/>
            <a:r>
              <a:rPr lang="it-IT" sz="2700" b="1" dirty="0"/>
              <a:t>CONTROLLI DELLE AMMINISTRAZIONI ISTANTI </a:t>
            </a:r>
            <a:br>
              <a:rPr lang="it-IT" dirty="0"/>
            </a:br>
            <a:endParaRPr lang="it-IT" dirty="0"/>
          </a:p>
        </p:txBody>
      </p:sp>
      <p:sp>
        <p:nvSpPr>
          <p:cNvPr id="3" name="Segnaposto contenuto 2">
            <a:extLst>
              <a:ext uri="{FF2B5EF4-FFF2-40B4-BE49-F238E27FC236}">
                <a16:creationId xmlns:a16="http://schemas.microsoft.com/office/drawing/2014/main" id="{8D07DA8A-3D2B-F438-E615-641D0C0EE5C1}"/>
              </a:ext>
            </a:extLst>
          </p:cNvPr>
          <p:cNvSpPr>
            <a:spLocks noGrp="1"/>
          </p:cNvSpPr>
          <p:nvPr>
            <p:ph idx="1"/>
          </p:nvPr>
        </p:nvSpPr>
        <p:spPr>
          <a:xfrm>
            <a:off x="548097" y="865347"/>
            <a:ext cx="8047806" cy="4712018"/>
          </a:xfrm>
        </p:spPr>
        <p:txBody>
          <a:bodyPr>
            <a:noAutofit/>
          </a:bodyPr>
          <a:lstStyle/>
          <a:p>
            <a:pPr marL="135731" indent="0" algn="just"/>
            <a:r>
              <a:rPr lang="it-IT" sz="2000" dirty="0"/>
              <a:t>Il comma 4 dell’articolo 6 del DPCM prevede che le amministrazioni istanti riscontrano sui sistemi operativi l’avvenuta pubblicazione del bando di gara, dell’avviso di indizione o trasmissione della lettera di invito a presentare offerte entro 15 giorni dalla data indicata nell’istanza.</a:t>
            </a:r>
          </a:p>
          <a:p>
            <a:pPr marL="0" indent="0" algn="just"/>
            <a:endParaRPr lang="it-IT" sz="2000" dirty="0"/>
          </a:p>
          <a:p>
            <a:pPr marL="0" indent="0" algn="just"/>
            <a:r>
              <a:rPr lang="it-IT" sz="2000" dirty="0"/>
              <a:t>      ATTENZIONE!</a:t>
            </a:r>
          </a:p>
          <a:p>
            <a:pPr marL="0" indent="0" algn="just"/>
            <a:endParaRPr lang="it-IT" sz="2000" dirty="0"/>
          </a:p>
          <a:p>
            <a:pPr marL="203597" indent="0" algn="just"/>
            <a:r>
              <a:rPr lang="it-IT" sz="2000" dirty="0"/>
              <a:t>Trattandosi del principale criterio di assegnazione delle risorse, la </a:t>
            </a:r>
            <a:r>
              <a:rPr lang="it-IT" sz="2000" b="1" dirty="0"/>
              <a:t>data indicata per la pubblicazione del bando di gara </a:t>
            </a:r>
            <a:r>
              <a:rPr lang="it-IT" sz="2000" dirty="0"/>
              <a:t>(o delle altre modalità per l’avvio delle procedure di affidamento) – ancorché presunta- </a:t>
            </a:r>
            <a:r>
              <a:rPr lang="it-IT" sz="2000" b="1" dirty="0"/>
              <a:t>dovrà essere poi rispettata</a:t>
            </a:r>
            <a:r>
              <a:rPr lang="it-IT" sz="2000" dirty="0"/>
              <a:t>. Il rispetto della tempistica sarà poi oggetto di verifica da parte delle amministrazioni istanti nonché di apposito controllo ex-post da parte della RGS. </a:t>
            </a:r>
          </a:p>
          <a:p>
            <a:endParaRPr lang="it-IT" sz="2000" dirty="0"/>
          </a:p>
        </p:txBody>
      </p:sp>
      <p:sp>
        <p:nvSpPr>
          <p:cNvPr id="4" name="Simbolo &quot;Non consentito&quot; 3">
            <a:extLst>
              <a:ext uri="{FF2B5EF4-FFF2-40B4-BE49-F238E27FC236}">
                <a16:creationId xmlns:a16="http://schemas.microsoft.com/office/drawing/2014/main" id="{03FDB26F-3674-B91C-AC7B-C1069B4E39D9}"/>
              </a:ext>
            </a:extLst>
          </p:cNvPr>
          <p:cNvSpPr/>
          <p:nvPr/>
        </p:nvSpPr>
        <p:spPr>
          <a:xfrm>
            <a:off x="755576" y="3464049"/>
            <a:ext cx="242568" cy="212746"/>
          </a:xfrm>
          <a:prstGeom prst="noSmoking">
            <a:avLst>
              <a:gd name="adj" fmla="val 0"/>
            </a:avLst>
          </a:prstGeom>
          <a:solidFill>
            <a:srgbClr val="FF0000"/>
          </a:solidFill>
          <a:ln>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it-IT" sz="1500" b="1" dirty="0">
              <a:ln w="22225">
                <a:solidFill>
                  <a:schemeClr val="accent2"/>
                </a:solidFill>
                <a:prstDash val="solid"/>
              </a:ln>
              <a:solidFill>
                <a:schemeClr val="accent2">
                  <a:lumMod val="40000"/>
                  <a:lumOff val="60000"/>
                </a:schemeClr>
              </a:solidFill>
            </a:endParaRPr>
          </a:p>
        </p:txBody>
      </p:sp>
      <p:sp>
        <p:nvSpPr>
          <p:cNvPr id="5" name="Segnaposto piè di pagina 4">
            <a:extLst>
              <a:ext uri="{FF2B5EF4-FFF2-40B4-BE49-F238E27FC236}">
                <a16:creationId xmlns:a16="http://schemas.microsoft.com/office/drawing/2014/main" id="{6B4FCA52-88AC-F6C3-49E4-EFF3F123A042}"/>
              </a:ext>
            </a:extLst>
          </p:cNvPr>
          <p:cNvSpPr>
            <a:spLocks noGrp="1"/>
          </p:cNvSpPr>
          <p:nvPr>
            <p:ph type="ftr" sz="quarter" idx="11"/>
          </p:nvPr>
        </p:nvSpPr>
        <p:spPr>
          <a:xfrm>
            <a:off x="4716016" y="6227763"/>
            <a:ext cx="4177159" cy="179387"/>
          </a:xfrm>
        </p:spPr>
        <p:txBody>
          <a:bodyPr/>
          <a:lstStyle/>
          <a:p>
            <a:pPr>
              <a:defRPr/>
            </a:pPr>
            <a:r>
              <a:rPr lang="it-IT"/>
              <a:t>DPCM del 28 luglio 2022 -  Fondo per l’avvio delle opere indifferibili</a:t>
            </a:r>
          </a:p>
        </p:txBody>
      </p:sp>
      <p:sp>
        <p:nvSpPr>
          <p:cNvPr id="6" name="Segnaposto numero diapositiva 5">
            <a:extLst>
              <a:ext uri="{FF2B5EF4-FFF2-40B4-BE49-F238E27FC236}">
                <a16:creationId xmlns:a16="http://schemas.microsoft.com/office/drawing/2014/main" id="{F3DA0105-9C11-D60C-B269-326EDB1BD704}"/>
              </a:ext>
            </a:extLst>
          </p:cNvPr>
          <p:cNvSpPr>
            <a:spLocks noGrp="1"/>
          </p:cNvSpPr>
          <p:nvPr>
            <p:ph type="sldNum" sz="quarter" idx="12"/>
          </p:nvPr>
        </p:nvSpPr>
        <p:spPr/>
        <p:txBody>
          <a:bodyPr/>
          <a:lstStyle/>
          <a:p>
            <a:pPr>
              <a:defRPr/>
            </a:pPr>
            <a:fld id="{0246D6F8-3013-49B4-8874-B294ED3B2693}" type="slidenum">
              <a:rPr lang="it-IT" altLang="en-US" smtClean="0"/>
              <a:pPr>
                <a:defRPr/>
              </a:pPr>
              <a:t>27</a:t>
            </a:fld>
            <a:endParaRPr lang="it-IT" altLang="en-US"/>
          </a:p>
        </p:txBody>
      </p:sp>
    </p:spTree>
    <p:extLst>
      <p:ext uri="{BB962C8B-B14F-4D97-AF65-F5344CB8AC3E}">
        <p14:creationId xmlns:p14="http://schemas.microsoft.com/office/powerpoint/2010/main" val="34797253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304D58-CF14-5999-C24A-1645471F5C60}"/>
              </a:ext>
            </a:extLst>
          </p:cNvPr>
          <p:cNvSpPr>
            <a:spLocks noGrp="1"/>
          </p:cNvSpPr>
          <p:nvPr>
            <p:ph type="title"/>
          </p:nvPr>
        </p:nvSpPr>
        <p:spPr>
          <a:xfrm>
            <a:off x="360000" y="270197"/>
            <a:ext cx="8384798" cy="1358603"/>
          </a:xfrm>
        </p:spPr>
        <p:txBody>
          <a:bodyPr>
            <a:normAutofit/>
          </a:bodyPr>
          <a:lstStyle/>
          <a:p>
            <a:pPr algn="ctr"/>
            <a:br>
              <a:rPr lang="it-IT" dirty="0"/>
            </a:br>
            <a:r>
              <a:rPr lang="it-IT" dirty="0"/>
              <a:t>       </a:t>
            </a:r>
            <a:r>
              <a:rPr lang="it-IT" b="1" dirty="0"/>
              <a:t>AD ESITO DEI CONTROLLI </a:t>
            </a:r>
          </a:p>
        </p:txBody>
      </p:sp>
      <p:sp>
        <p:nvSpPr>
          <p:cNvPr id="3" name="Segnaposto contenuto 2">
            <a:extLst>
              <a:ext uri="{FF2B5EF4-FFF2-40B4-BE49-F238E27FC236}">
                <a16:creationId xmlns:a16="http://schemas.microsoft.com/office/drawing/2014/main" id="{4E0C77CA-BDAE-F31C-209D-2AA4F643448E}"/>
              </a:ext>
            </a:extLst>
          </p:cNvPr>
          <p:cNvSpPr>
            <a:spLocks noGrp="1"/>
          </p:cNvSpPr>
          <p:nvPr>
            <p:ph idx="1"/>
          </p:nvPr>
        </p:nvSpPr>
        <p:spPr>
          <a:xfrm>
            <a:off x="628650" y="1628800"/>
            <a:ext cx="7903790" cy="3744416"/>
          </a:xfrm>
        </p:spPr>
        <p:txBody>
          <a:bodyPr>
            <a:normAutofit/>
          </a:bodyPr>
          <a:lstStyle/>
          <a:p>
            <a:pPr marL="0" indent="0" algn="just" defTabSz="685800" eaLnBrk="1" fontAlgn="auto" hangingPunct="1">
              <a:spcBef>
                <a:spcPts val="0"/>
              </a:spcBef>
              <a:spcAft>
                <a:spcPts val="0"/>
              </a:spcAft>
              <a:defRPr/>
            </a:pPr>
            <a:endParaRPr lang="it-IT" sz="2000" dirty="0"/>
          </a:p>
          <a:p>
            <a:pPr marL="0" indent="0" algn="just" defTabSz="685800" eaLnBrk="1" fontAlgn="auto" hangingPunct="1">
              <a:spcBef>
                <a:spcPts val="0"/>
              </a:spcBef>
              <a:spcAft>
                <a:spcPts val="0"/>
              </a:spcAft>
              <a:defRPr/>
            </a:pPr>
            <a:r>
              <a:rPr lang="it-IT" sz="2000" dirty="0"/>
              <a:t>Le </a:t>
            </a:r>
            <a:r>
              <a:rPr lang="it-IT" sz="2000" b="1" dirty="0"/>
              <a:t>Amministrazioni istanti</a:t>
            </a:r>
            <a:r>
              <a:rPr lang="it-IT" sz="2000" dirty="0"/>
              <a:t>, entro i </a:t>
            </a:r>
            <a:r>
              <a:rPr lang="it-IT" sz="2000" b="1" dirty="0"/>
              <a:t>2 giorni </a:t>
            </a:r>
            <a:r>
              <a:rPr lang="it-IT" sz="2000" dirty="0"/>
              <a:t>lavorativi successivi, </a:t>
            </a:r>
            <a:r>
              <a:rPr lang="it-IT" sz="2000" b="1" dirty="0"/>
              <a:t>comunicano</a:t>
            </a:r>
            <a:r>
              <a:rPr lang="it-IT" sz="2000" dirty="0"/>
              <a:t> al MEF-RGS gli interventi per i quali è stato riscontrato un </a:t>
            </a:r>
            <a:r>
              <a:rPr lang="it-IT" sz="2000" b="1" dirty="0"/>
              <a:t>esito negativo </a:t>
            </a:r>
            <a:r>
              <a:rPr lang="it-IT" sz="2000" dirty="0"/>
              <a:t>con riguardo alla pubblicazione del bando di gara nei termini previsti, unitamente alle relative risorse finanziarie.</a:t>
            </a:r>
          </a:p>
          <a:p>
            <a:pPr marL="0" indent="0" algn="just" defTabSz="685800" eaLnBrk="1" fontAlgn="auto" hangingPunct="1">
              <a:spcBef>
                <a:spcPts val="0"/>
              </a:spcBef>
              <a:spcAft>
                <a:spcPts val="0"/>
              </a:spcAft>
              <a:defRPr/>
            </a:pPr>
            <a:r>
              <a:rPr lang="it-IT" sz="2000" dirty="0"/>
              <a:t>A seguito della comunicazione, tali </a:t>
            </a:r>
            <a:r>
              <a:rPr lang="it-IT" sz="2000" b="1" dirty="0"/>
              <a:t>risorse</a:t>
            </a:r>
            <a:r>
              <a:rPr lang="it-IT" sz="2000" dirty="0"/>
              <a:t> si</a:t>
            </a:r>
            <a:r>
              <a:rPr lang="it-IT" sz="2000" b="1" dirty="0"/>
              <a:t> </a:t>
            </a:r>
            <a:r>
              <a:rPr lang="it-IT" sz="2000" dirty="0"/>
              <a:t>rendono</a:t>
            </a:r>
            <a:r>
              <a:rPr lang="it-IT" sz="2000" b="1" dirty="0"/>
              <a:t> disponibili </a:t>
            </a:r>
            <a:r>
              <a:rPr lang="it-IT" sz="2000" dirty="0"/>
              <a:t>per essere </a:t>
            </a:r>
            <a:r>
              <a:rPr lang="it-IT" sz="2000" b="1" dirty="0"/>
              <a:t>assegnate ad altri interventi.  </a:t>
            </a:r>
          </a:p>
          <a:p>
            <a:pPr marL="0" indent="0" algn="just" defTabSz="685800" eaLnBrk="1" fontAlgn="auto" hangingPunct="1">
              <a:spcBef>
                <a:spcPts val="0"/>
              </a:spcBef>
              <a:spcAft>
                <a:spcPts val="0"/>
              </a:spcAft>
              <a:defRPr/>
            </a:pPr>
            <a:endParaRPr lang="it-IT" sz="2000" dirty="0"/>
          </a:p>
          <a:p>
            <a:pPr marL="0" indent="0" algn="just" defTabSz="685800" eaLnBrk="1" fontAlgn="auto" hangingPunct="1">
              <a:spcBef>
                <a:spcPts val="0"/>
              </a:spcBef>
              <a:spcAft>
                <a:spcPts val="0"/>
              </a:spcAft>
              <a:defRPr/>
            </a:pPr>
            <a:r>
              <a:rPr lang="it-IT" sz="2000" dirty="0"/>
              <a:t>Con </a:t>
            </a:r>
            <a:r>
              <a:rPr lang="it-IT" sz="2000" b="1" dirty="0"/>
              <a:t>successivi decreti </a:t>
            </a:r>
            <a:r>
              <a:rPr lang="it-IT" sz="2000" dirty="0"/>
              <a:t>del Ragioniere generale si provvede </a:t>
            </a:r>
            <a:r>
              <a:rPr lang="it-IT" sz="2000" b="1" dirty="0"/>
              <a:t>all’aggiornamento </a:t>
            </a:r>
            <a:r>
              <a:rPr lang="it-IT" sz="2000" dirty="0"/>
              <a:t>della</a:t>
            </a:r>
            <a:r>
              <a:rPr lang="it-IT" sz="2000" b="1" dirty="0"/>
              <a:t> graduatoria</a:t>
            </a:r>
            <a:r>
              <a:rPr lang="it-IT" sz="2000" dirty="0"/>
              <a:t> e alla conseguente </a:t>
            </a:r>
            <a:r>
              <a:rPr lang="it-IT" sz="2000" b="1" dirty="0"/>
              <a:t>assegnazione</a:t>
            </a:r>
            <a:r>
              <a:rPr lang="it-IT" sz="2000" dirty="0"/>
              <a:t> delle risorse liberate. </a:t>
            </a:r>
            <a:endParaRPr lang="it-IT" sz="2000" kern="1200" dirty="0">
              <a:solidFill>
                <a:prstClr val="black"/>
              </a:solidFill>
              <a:latin typeface="Calibri" panose="020F0502020204030204"/>
            </a:endParaRPr>
          </a:p>
          <a:p>
            <a:endParaRPr lang="it-IT" dirty="0"/>
          </a:p>
        </p:txBody>
      </p:sp>
      <p:sp>
        <p:nvSpPr>
          <p:cNvPr id="4" name="Segnaposto piè di pagina 3">
            <a:extLst>
              <a:ext uri="{FF2B5EF4-FFF2-40B4-BE49-F238E27FC236}">
                <a16:creationId xmlns:a16="http://schemas.microsoft.com/office/drawing/2014/main" id="{1AE33C4C-1A58-CCE7-A72C-DDE21C04199A}"/>
              </a:ext>
            </a:extLst>
          </p:cNvPr>
          <p:cNvSpPr>
            <a:spLocks noGrp="1"/>
          </p:cNvSpPr>
          <p:nvPr>
            <p:ph type="ftr" sz="quarter" idx="11"/>
          </p:nvPr>
        </p:nvSpPr>
        <p:spPr>
          <a:xfrm>
            <a:off x="4572000" y="6227763"/>
            <a:ext cx="4321175" cy="179387"/>
          </a:xfrm>
        </p:spPr>
        <p:txBody>
          <a:bodyPr/>
          <a:lstStyle/>
          <a:p>
            <a:pPr>
              <a:defRPr/>
            </a:pPr>
            <a:r>
              <a:rPr lang="it-IT" dirty="0"/>
              <a:t>DPCM del 28 luglio 2022 -  Fondo per l’avvio delle opere indifferibili</a:t>
            </a:r>
          </a:p>
        </p:txBody>
      </p:sp>
      <p:sp>
        <p:nvSpPr>
          <p:cNvPr id="5" name="Segnaposto numero diapositiva 4">
            <a:extLst>
              <a:ext uri="{FF2B5EF4-FFF2-40B4-BE49-F238E27FC236}">
                <a16:creationId xmlns:a16="http://schemas.microsoft.com/office/drawing/2014/main" id="{E53FBC98-E47A-11B9-A908-8C30218EDF28}"/>
              </a:ext>
            </a:extLst>
          </p:cNvPr>
          <p:cNvSpPr>
            <a:spLocks noGrp="1"/>
          </p:cNvSpPr>
          <p:nvPr>
            <p:ph type="sldNum" sz="quarter" idx="12"/>
          </p:nvPr>
        </p:nvSpPr>
        <p:spPr/>
        <p:txBody>
          <a:bodyPr/>
          <a:lstStyle/>
          <a:p>
            <a:pPr>
              <a:defRPr/>
            </a:pPr>
            <a:fld id="{0246D6F8-3013-49B4-8874-B294ED3B2693}" type="slidenum">
              <a:rPr lang="it-IT" altLang="en-US" smtClean="0"/>
              <a:pPr>
                <a:defRPr/>
              </a:pPr>
              <a:t>28</a:t>
            </a:fld>
            <a:endParaRPr lang="it-IT" altLang="en-US"/>
          </a:p>
        </p:txBody>
      </p:sp>
      <p:sp>
        <p:nvSpPr>
          <p:cNvPr id="6" name="Freccia a destra 5">
            <a:extLst>
              <a:ext uri="{FF2B5EF4-FFF2-40B4-BE49-F238E27FC236}">
                <a16:creationId xmlns:a16="http://schemas.microsoft.com/office/drawing/2014/main" id="{CB5F6FCC-0C33-2800-E54C-775AFCC10507}"/>
              </a:ext>
            </a:extLst>
          </p:cNvPr>
          <p:cNvSpPr/>
          <p:nvPr/>
        </p:nvSpPr>
        <p:spPr bwMode="auto">
          <a:xfrm>
            <a:off x="1115616" y="476672"/>
            <a:ext cx="1440160" cy="792088"/>
          </a:xfrm>
          <a:prstGeom prst="rightArrow">
            <a:avLst/>
          </a:prstGeom>
          <a:solidFill>
            <a:srgbClr val="FFC0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it-IT" sz="2400" b="0" i="0" u="none" strike="noStrike" cap="none" normalizeH="0" baseline="0">
              <a:ln>
                <a:noFill/>
              </a:ln>
              <a:solidFill>
                <a:schemeClr val="tx1"/>
              </a:solidFill>
              <a:effectLst/>
              <a:latin typeface="Arial" charset="0"/>
              <a:ea typeface="ＭＳ Ｐゴシック" charset="-128"/>
            </a:endParaRPr>
          </a:p>
        </p:txBody>
      </p:sp>
    </p:spTree>
    <p:extLst>
      <p:ext uri="{BB962C8B-B14F-4D97-AF65-F5344CB8AC3E}">
        <p14:creationId xmlns:p14="http://schemas.microsoft.com/office/powerpoint/2010/main" val="24712573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B7E64F-F554-4327-07E6-D159462560FA}"/>
              </a:ext>
            </a:extLst>
          </p:cNvPr>
          <p:cNvSpPr>
            <a:spLocks noGrp="1"/>
          </p:cNvSpPr>
          <p:nvPr>
            <p:ph type="title"/>
          </p:nvPr>
        </p:nvSpPr>
        <p:spPr/>
        <p:txBody>
          <a:bodyPr>
            <a:normAutofit/>
          </a:bodyPr>
          <a:lstStyle/>
          <a:p>
            <a:pPr algn="ctr"/>
            <a:r>
              <a:rPr lang="it-IT" b="1" dirty="0"/>
              <a:t>DOPO IL DECRETO RGS </a:t>
            </a:r>
          </a:p>
        </p:txBody>
      </p:sp>
      <p:sp>
        <p:nvSpPr>
          <p:cNvPr id="3" name="Segnaposto contenuto 2">
            <a:extLst>
              <a:ext uri="{FF2B5EF4-FFF2-40B4-BE49-F238E27FC236}">
                <a16:creationId xmlns:a16="http://schemas.microsoft.com/office/drawing/2014/main" id="{1AC05C48-C337-AD0D-AD52-772D8E58D247}"/>
              </a:ext>
            </a:extLst>
          </p:cNvPr>
          <p:cNvSpPr>
            <a:spLocks noGrp="1"/>
          </p:cNvSpPr>
          <p:nvPr>
            <p:ph idx="1"/>
          </p:nvPr>
        </p:nvSpPr>
        <p:spPr>
          <a:xfrm>
            <a:off x="628650" y="1196752"/>
            <a:ext cx="8116148" cy="3960439"/>
          </a:xfrm>
        </p:spPr>
        <p:txBody>
          <a:bodyPr>
            <a:normAutofit/>
          </a:bodyPr>
          <a:lstStyle/>
          <a:p>
            <a:pPr algn="just"/>
            <a:endParaRPr lang="it-IT" sz="2400" dirty="0"/>
          </a:p>
          <a:p>
            <a:pPr marL="180975" indent="0" algn="just"/>
            <a:r>
              <a:rPr lang="it-IT" sz="2400" dirty="0"/>
              <a:t>Il decreto di assegnazione è trasmesso alle Amministrazioni centrali istanti che comunicano alle stazioni appaltanti la disponibilità delle risorse aggiuntive per avviare le procedure di gara. </a:t>
            </a:r>
          </a:p>
          <a:p>
            <a:pPr marL="180975" indent="0" algn="just"/>
            <a:endParaRPr lang="it-IT" sz="2400" dirty="0"/>
          </a:p>
          <a:p>
            <a:pPr marL="180975" indent="0" algn="just"/>
            <a:r>
              <a:rPr lang="it-IT" sz="2400" dirty="0"/>
              <a:t>Il provvedimento di assegnazione costituisce titolo per </a:t>
            </a:r>
            <a:r>
              <a:rPr lang="it-IT" sz="2400" b="1" dirty="0"/>
              <a:t>l’avvio delle procedure di affidamento </a:t>
            </a:r>
            <a:r>
              <a:rPr lang="it-IT" sz="2400" dirty="0"/>
              <a:t>delle opere ovvero per l’accertamento delle risorse in bilancio.</a:t>
            </a:r>
          </a:p>
        </p:txBody>
      </p:sp>
      <p:sp>
        <p:nvSpPr>
          <p:cNvPr id="4" name="Segnaposto piè di pagina 3">
            <a:extLst>
              <a:ext uri="{FF2B5EF4-FFF2-40B4-BE49-F238E27FC236}">
                <a16:creationId xmlns:a16="http://schemas.microsoft.com/office/drawing/2014/main" id="{91D6A00F-87C4-6145-7C70-D53C1E55EF11}"/>
              </a:ext>
            </a:extLst>
          </p:cNvPr>
          <p:cNvSpPr>
            <a:spLocks noGrp="1"/>
          </p:cNvSpPr>
          <p:nvPr>
            <p:ph type="ftr" sz="quarter" idx="11"/>
          </p:nvPr>
        </p:nvSpPr>
        <p:spPr>
          <a:xfrm>
            <a:off x="4716016" y="6227763"/>
            <a:ext cx="4177159" cy="179387"/>
          </a:xfrm>
        </p:spPr>
        <p:txBody>
          <a:bodyPr/>
          <a:lstStyle/>
          <a:p>
            <a:pPr>
              <a:defRPr/>
            </a:pPr>
            <a:r>
              <a:rPr lang="it-IT"/>
              <a:t>DPCM del 28 luglio 2022 -  Fondo per l’avvio delle opere indifferibili</a:t>
            </a:r>
          </a:p>
        </p:txBody>
      </p:sp>
      <p:sp>
        <p:nvSpPr>
          <p:cNvPr id="5" name="Segnaposto numero diapositiva 4">
            <a:extLst>
              <a:ext uri="{FF2B5EF4-FFF2-40B4-BE49-F238E27FC236}">
                <a16:creationId xmlns:a16="http://schemas.microsoft.com/office/drawing/2014/main" id="{9BC3A0D1-7770-DE50-4CAD-E12FA4FF20FD}"/>
              </a:ext>
            </a:extLst>
          </p:cNvPr>
          <p:cNvSpPr>
            <a:spLocks noGrp="1"/>
          </p:cNvSpPr>
          <p:nvPr>
            <p:ph type="sldNum" sz="quarter" idx="12"/>
          </p:nvPr>
        </p:nvSpPr>
        <p:spPr/>
        <p:txBody>
          <a:bodyPr/>
          <a:lstStyle/>
          <a:p>
            <a:pPr>
              <a:defRPr/>
            </a:pPr>
            <a:fld id="{0246D6F8-3013-49B4-8874-B294ED3B2693}" type="slidenum">
              <a:rPr lang="it-IT" altLang="en-US" smtClean="0"/>
              <a:pPr>
                <a:defRPr/>
              </a:pPr>
              <a:t>29</a:t>
            </a:fld>
            <a:endParaRPr lang="it-IT" altLang="en-US"/>
          </a:p>
        </p:txBody>
      </p:sp>
    </p:spTree>
    <p:extLst>
      <p:ext uri="{BB962C8B-B14F-4D97-AF65-F5344CB8AC3E}">
        <p14:creationId xmlns:p14="http://schemas.microsoft.com/office/powerpoint/2010/main" val="894594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a:extLst>
              <a:ext uri="{FF2B5EF4-FFF2-40B4-BE49-F238E27FC236}">
                <a16:creationId xmlns:a16="http://schemas.microsoft.com/office/drawing/2014/main" id="{324AF418-8F94-4DAF-AB61-31EF97E1E102}"/>
              </a:ext>
            </a:extLst>
          </p:cNvPr>
          <p:cNvSpPr>
            <a:spLocks noGrp="1"/>
          </p:cNvSpPr>
          <p:nvPr>
            <p:ph type="title"/>
          </p:nvPr>
        </p:nvSpPr>
        <p:spPr bwMode="auto">
          <a:xfrm>
            <a:off x="250825" y="222250"/>
            <a:ext cx="8513763" cy="528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b="1" dirty="0"/>
              <a:t>OBIETTIVO DPCM </a:t>
            </a:r>
            <a:endParaRPr lang="it-IT" altLang="en-US" b="1" dirty="0"/>
          </a:p>
        </p:txBody>
      </p:sp>
      <p:sp>
        <p:nvSpPr>
          <p:cNvPr id="5" name="Segnaposto piè di pagina 4">
            <a:extLst>
              <a:ext uri="{FF2B5EF4-FFF2-40B4-BE49-F238E27FC236}">
                <a16:creationId xmlns:a16="http://schemas.microsoft.com/office/drawing/2014/main" id="{B52B361E-77D9-43E2-A0CF-1CE44506F6CC}"/>
              </a:ext>
            </a:extLst>
          </p:cNvPr>
          <p:cNvSpPr>
            <a:spLocks noGrp="1"/>
          </p:cNvSpPr>
          <p:nvPr>
            <p:ph type="ftr" sz="quarter" idx="11"/>
          </p:nvPr>
        </p:nvSpPr>
        <p:spPr>
          <a:xfrm>
            <a:off x="5148063" y="6227763"/>
            <a:ext cx="3745111" cy="179387"/>
          </a:xfrm>
        </p:spPr>
        <p:txBody>
          <a:bodyPr/>
          <a:lstStyle/>
          <a:p>
            <a:pPr>
              <a:defRPr/>
            </a:pPr>
            <a:r>
              <a:rPr lang="it-IT" sz="1000" dirty="0">
                <a:effectLst/>
                <a:latin typeface="Calibri" panose="020F0502020204030204" pitchFamily="34" charset="0"/>
                <a:ea typeface="Times New Roman" panose="02020603050405020304" pitchFamily="18" charset="0"/>
              </a:rPr>
              <a:t>DPCM del 28 luglio 2022 -  Fondo per l’avvio delle opere indifferibili</a:t>
            </a:r>
            <a:endParaRPr lang="it-IT" dirty="0"/>
          </a:p>
        </p:txBody>
      </p:sp>
      <p:sp>
        <p:nvSpPr>
          <p:cNvPr id="8" name="Segnaposto contenuto 7">
            <a:extLst>
              <a:ext uri="{FF2B5EF4-FFF2-40B4-BE49-F238E27FC236}">
                <a16:creationId xmlns:a16="http://schemas.microsoft.com/office/drawing/2014/main" id="{79671F8A-DC7C-4EB4-A888-B2D9BF90DECD}"/>
              </a:ext>
            </a:extLst>
          </p:cNvPr>
          <p:cNvSpPr>
            <a:spLocks noGrp="1"/>
          </p:cNvSpPr>
          <p:nvPr>
            <p:ph idx="1"/>
          </p:nvPr>
        </p:nvSpPr>
        <p:spPr>
          <a:xfrm>
            <a:off x="379412" y="1296108"/>
            <a:ext cx="8385175" cy="2805896"/>
          </a:xfr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lnSpc>
                <a:spcPct val="115000"/>
              </a:lnSpc>
              <a:spcAft>
                <a:spcPts val="1000"/>
              </a:spcAft>
              <a:tabLst>
                <a:tab pos="9777413" algn="l"/>
              </a:tabLst>
            </a:pPr>
            <a:r>
              <a:rPr lang="it-IT" sz="2400" dirty="0">
                <a:solidFill>
                  <a:schemeClr val="tx1"/>
                </a:solidFill>
                <a:latin typeface="Trebuchet MS (Corpo)"/>
              </a:rPr>
              <a:t>Disciplinare l’accesso al FONDO OPERE INDIFFERIBILI, per consentire l’avvio entro il 31/12/2022 delle procedure di affidamento previste dai cronoprogrammi degli interventi.</a:t>
            </a:r>
          </a:p>
          <a:p>
            <a:pPr marL="0" indent="0" algn="just">
              <a:lnSpc>
                <a:spcPct val="115000"/>
              </a:lnSpc>
              <a:spcAft>
                <a:spcPts val="1000"/>
              </a:spcAft>
              <a:buNone/>
              <a:tabLst>
                <a:tab pos="9777413" algn="l"/>
              </a:tabLst>
            </a:pPr>
            <a:r>
              <a:rPr lang="it-IT" sz="2400" dirty="0">
                <a:solidFill>
                  <a:schemeClr val="tx1"/>
                </a:solidFill>
                <a:latin typeface="Trebuchet MS (Corpo)"/>
              </a:rPr>
              <a:t>Si fa riferimento alle </a:t>
            </a:r>
            <a:r>
              <a:rPr lang="it-IT" sz="2400" b="1" dirty="0">
                <a:solidFill>
                  <a:schemeClr val="tx1"/>
                </a:solidFill>
                <a:latin typeface="Trebuchet MS (Corpo)"/>
              </a:rPr>
              <a:t>procedure di affidamento avviate </a:t>
            </a:r>
            <a:r>
              <a:rPr lang="it-IT" sz="2400" dirty="0">
                <a:solidFill>
                  <a:schemeClr val="tx1"/>
                </a:solidFill>
                <a:latin typeface="Trebuchet MS (Corpo)"/>
              </a:rPr>
              <a:t>successivamente alla data di entrata di vigore dell’articolo 26 (</a:t>
            </a:r>
            <a:r>
              <a:rPr lang="it-IT" sz="2400" b="1" dirty="0">
                <a:solidFill>
                  <a:schemeClr val="tx1"/>
                </a:solidFill>
                <a:latin typeface="Trebuchet MS (Corpo)"/>
              </a:rPr>
              <a:t>18 maggio 2022</a:t>
            </a:r>
            <a:r>
              <a:rPr lang="it-IT" sz="2400" dirty="0">
                <a:solidFill>
                  <a:schemeClr val="tx1"/>
                </a:solidFill>
                <a:latin typeface="Trebuchet MS (Corpo)"/>
              </a:rPr>
              <a:t>) e fino al </a:t>
            </a:r>
            <a:r>
              <a:rPr lang="it-IT" sz="2400" b="1" dirty="0">
                <a:solidFill>
                  <a:schemeClr val="tx1"/>
                </a:solidFill>
                <a:latin typeface="Trebuchet MS (Corpo)"/>
              </a:rPr>
              <a:t>31/12/2022</a:t>
            </a:r>
            <a:endParaRPr lang="it-IT" sz="2400" b="1" dirty="0">
              <a:solidFill>
                <a:srgbClr val="0B3066"/>
              </a:solidFill>
            </a:endParaRPr>
          </a:p>
        </p:txBody>
      </p:sp>
      <p:sp>
        <p:nvSpPr>
          <p:cNvPr id="18438" name="Segnaposto numero diapositiva 1">
            <a:extLst>
              <a:ext uri="{FF2B5EF4-FFF2-40B4-BE49-F238E27FC236}">
                <a16:creationId xmlns:a16="http://schemas.microsoft.com/office/drawing/2014/main" id="{F42479A8-084E-44F9-97A1-4A44A36CF305}"/>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2EFE03A-3838-4D50-AE41-528F0EDE8819}" type="slidenum">
              <a:rPr lang="it-IT" altLang="en-US" sz="1000" smtClean="0">
                <a:latin typeface="Tahoma" panose="020B0604030504040204" pitchFamily="34" charset="0"/>
              </a:rPr>
              <a:pPr/>
              <a:t>3</a:t>
            </a:fld>
            <a:endParaRPr lang="it-IT" altLang="en-US" sz="1000">
              <a:latin typeface="Tahoma" panose="020B0604030504040204" pitchFamily="34" charset="0"/>
            </a:endParaRPr>
          </a:p>
        </p:txBody>
      </p:sp>
    </p:spTree>
    <p:extLst>
      <p:ext uri="{BB962C8B-B14F-4D97-AF65-F5344CB8AC3E}">
        <p14:creationId xmlns:p14="http://schemas.microsoft.com/office/powerpoint/2010/main" val="37391745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6469B4-D3F6-69C2-9FF5-0D5EE0DD75C4}"/>
              </a:ext>
            </a:extLst>
          </p:cNvPr>
          <p:cNvSpPr>
            <a:spLocks noGrp="1"/>
          </p:cNvSpPr>
          <p:nvPr>
            <p:ph type="title"/>
          </p:nvPr>
        </p:nvSpPr>
        <p:spPr/>
        <p:txBody>
          <a:bodyPr>
            <a:normAutofit/>
          </a:bodyPr>
          <a:lstStyle/>
          <a:p>
            <a:pPr algn="ctr"/>
            <a:r>
              <a:rPr lang="it-IT" b="1" dirty="0"/>
              <a:t>INDIVIDUAZIONE E GESTIONE DELLE EVENTUALI ECONOMIE</a:t>
            </a:r>
          </a:p>
        </p:txBody>
      </p:sp>
      <p:sp>
        <p:nvSpPr>
          <p:cNvPr id="3" name="Segnaposto contenuto 2">
            <a:extLst>
              <a:ext uri="{FF2B5EF4-FFF2-40B4-BE49-F238E27FC236}">
                <a16:creationId xmlns:a16="http://schemas.microsoft.com/office/drawing/2014/main" id="{ED9A34A5-947B-58F4-9E6E-B40052F17AB1}"/>
              </a:ext>
            </a:extLst>
          </p:cNvPr>
          <p:cNvSpPr>
            <a:spLocks noGrp="1"/>
          </p:cNvSpPr>
          <p:nvPr>
            <p:ph idx="1"/>
          </p:nvPr>
        </p:nvSpPr>
        <p:spPr>
          <a:xfrm>
            <a:off x="508000" y="1628800"/>
            <a:ext cx="8312472" cy="4176464"/>
          </a:xfrm>
        </p:spPr>
        <p:txBody>
          <a:bodyPr>
            <a:normAutofit fontScale="92500"/>
          </a:bodyPr>
          <a:lstStyle/>
          <a:p>
            <a:pPr algn="just"/>
            <a:r>
              <a:rPr lang="it-IT" sz="1650" b="1" dirty="0"/>
              <a:t>FINO AL COMPLETAMENTO DELL’INTERVENTO (COLLAUDO)</a:t>
            </a:r>
          </a:p>
          <a:p>
            <a:pPr marL="0" indent="0" algn="just"/>
            <a:r>
              <a:rPr lang="it-IT" sz="1650" dirty="0"/>
              <a:t>A seguito dell’aggiudicazione della gara, come risultante dai sistemi informativi del Dipartimento RGS, vengono individuate le eventuali economie derivanti da ribassi di asta che rimangono nella disponibilità della stazione appaltante fino al completamento degli interventi. </a:t>
            </a:r>
          </a:p>
          <a:p>
            <a:pPr marL="0" indent="0" algn="just"/>
            <a:endParaRPr lang="it-IT" sz="1650" dirty="0"/>
          </a:p>
          <a:p>
            <a:pPr algn="just"/>
            <a:r>
              <a:rPr lang="it-IT" sz="1650" b="1" dirty="0"/>
              <a:t>DOPO IL COMPLETAMENTO DELL’INTERVENTO (COLLAUDO)</a:t>
            </a:r>
          </a:p>
          <a:p>
            <a:pPr marL="0" indent="0" algn="just"/>
            <a:r>
              <a:rPr lang="it-IT" sz="1650" dirty="0"/>
              <a:t>Sulla base delle comunicazioni delle amministrazioni titolari istanti, eventuali economie derivanti:</a:t>
            </a:r>
          </a:p>
          <a:p>
            <a:pPr indent="-121444" algn="just">
              <a:buFontTx/>
              <a:buChar char="-"/>
            </a:pPr>
            <a:r>
              <a:rPr lang="it-IT" sz="1650" dirty="0"/>
              <a:t>da ribassi d’asta non utilizzati al completamento degli interventi, </a:t>
            </a:r>
          </a:p>
          <a:p>
            <a:pPr indent="-121444" algn="just">
              <a:buFontTx/>
              <a:buChar char="-"/>
            </a:pPr>
            <a:r>
              <a:rPr lang="it-IT" sz="1650" dirty="0"/>
              <a:t>dall’applicazione delle clausole di revisione dei prezzi di cui all’articolo 29, comma 1, lettera a), del decreto-legge n. 4 del 2022, </a:t>
            </a:r>
          </a:p>
          <a:p>
            <a:pPr marL="0" indent="0" algn="just"/>
            <a:r>
              <a:rPr lang="it-IT" sz="1650" dirty="0"/>
              <a:t>con decreto del Ragioniere generale dello Stato, sono portate a riduzione delle risorse assegnate con i decreti di cui al presente articolo. </a:t>
            </a:r>
          </a:p>
          <a:p>
            <a:pPr marL="0" indent="0" algn="just"/>
            <a:r>
              <a:rPr lang="it-IT" sz="1650" dirty="0"/>
              <a:t>Le eventuali risorse del Fondo già trasferite alle stazioni appaltanti e risultanti eccedenti a seguito dell’avvenuto collaudo dell’opera, devono essere versate all’entrata del bilancio dello Stato per essere riassegnate al Fondo.</a:t>
            </a:r>
          </a:p>
          <a:p>
            <a:endParaRPr lang="it-IT" dirty="0"/>
          </a:p>
        </p:txBody>
      </p:sp>
      <p:sp>
        <p:nvSpPr>
          <p:cNvPr id="4" name="Segnaposto piè di pagina 3">
            <a:extLst>
              <a:ext uri="{FF2B5EF4-FFF2-40B4-BE49-F238E27FC236}">
                <a16:creationId xmlns:a16="http://schemas.microsoft.com/office/drawing/2014/main" id="{6DA77613-1B76-02F2-A1B4-5443AA3BE60A}"/>
              </a:ext>
            </a:extLst>
          </p:cNvPr>
          <p:cNvSpPr>
            <a:spLocks noGrp="1"/>
          </p:cNvSpPr>
          <p:nvPr>
            <p:ph type="ftr" sz="quarter" idx="11"/>
          </p:nvPr>
        </p:nvSpPr>
        <p:spPr>
          <a:xfrm>
            <a:off x="4788024" y="6227763"/>
            <a:ext cx="4105151" cy="179387"/>
          </a:xfrm>
        </p:spPr>
        <p:txBody>
          <a:bodyPr/>
          <a:lstStyle/>
          <a:p>
            <a:pPr>
              <a:defRPr/>
            </a:pPr>
            <a:r>
              <a:rPr lang="it-IT"/>
              <a:t>DPCM del 28 luglio 2022 -  Fondo per l’avvio delle opere indifferibili</a:t>
            </a:r>
          </a:p>
        </p:txBody>
      </p:sp>
      <p:sp>
        <p:nvSpPr>
          <p:cNvPr id="5" name="Segnaposto numero diapositiva 4">
            <a:extLst>
              <a:ext uri="{FF2B5EF4-FFF2-40B4-BE49-F238E27FC236}">
                <a16:creationId xmlns:a16="http://schemas.microsoft.com/office/drawing/2014/main" id="{1363434A-E674-5536-2919-B7938DBC1D31}"/>
              </a:ext>
            </a:extLst>
          </p:cNvPr>
          <p:cNvSpPr>
            <a:spLocks noGrp="1"/>
          </p:cNvSpPr>
          <p:nvPr>
            <p:ph type="sldNum" sz="quarter" idx="12"/>
          </p:nvPr>
        </p:nvSpPr>
        <p:spPr/>
        <p:txBody>
          <a:bodyPr/>
          <a:lstStyle/>
          <a:p>
            <a:pPr>
              <a:defRPr/>
            </a:pPr>
            <a:fld id="{0246D6F8-3013-49B4-8874-B294ED3B2693}" type="slidenum">
              <a:rPr lang="it-IT" altLang="en-US" smtClean="0"/>
              <a:pPr>
                <a:defRPr/>
              </a:pPr>
              <a:t>30</a:t>
            </a:fld>
            <a:endParaRPr lang="it-IT" altLang="en-US"/>
          </a:p>
        </p:txBody>
      </p:sp>
    </p:spTree>
    <p:extLst>
      <p:ext uri="{BB962C8B-B14F-4D97-AF65-F5344CB8AC3E}">
        <p14:creationId xmlns:p14="http://schemas.microsoft.com/office/powerpoint/2010/main" val="2669749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C7AC14-6CCD-DD58-9022-A4C0279886BE}"/>
              </a:ext>
            </a:extLst>
          </p:cNvPr>
          <p:cNvSpPr>
            <a:spLocks noGrp="1"/>
          </p:cNvSpPr>
          <p:nvPr>
            <p:ph type="title"/>
          </p:nvPr>
        </p:nvSpPr>
        <p:spPr>
          <a:xfrm>
            <a:off x="508001" y="404666"/>
            <a:ext cx="7664399" cy="848238"/>
          </a:xfrm>
        </p:spPr>
        <p:txBody>
          <a:bodyPr>
            <a:normAutofit/>
          </a:bodyPr>
          <a:lstStyle/>
          <a:p>
            <a:pPr algn="ctr"/>
            <a:r>
              <a:rPr lang="it-IT" b="1" dirty="0"/>
              <a:t>ART.7 ASSEGNAZIONE «SEMPLIFICATA» </a:t>
            </a:r>
            <a:br>
              <a:rPr lang="it-IT" b="1" dirty="0"/>
            </a:br>
            <a:r>
              <a:rPr lang="it-IT" b="1" dirty="0"/>
              <a:t>ENTI LOCALI</a:t>
            </a:r>
          </a:p>
        </p:txBody>
      </p:sp>
      <p:sp>
        <p:nvSpPr>
          <p:cNvPr id="3" name="Segnaposto contenuto 2">
            <a:extLst>
              <a:ext uri="{FF2B5EF4-FFF2-40B4-BE49-F238E27FC236}">
                <a16:creationId xmlns:a16="http://schemas.microsoft.com/office/drawing/2014/main" id="{831E7671-793B-24AA-6B4F-AF108059D53D}"/>
              </a:ext>
            </a:extLst>
          </p:cNvPr>
          <p:cNvSpPr>
            <a:spLocks noGrp="1"/>
          </p:cNvSpPr>
          <p:nvPr>
            <p:ph idx="1"/>
          </p:nvPr>
        </p:nvSpPr>
        <p:spPr>
          <a:xfrm>
            <a:off x="508000" y="1408332"/>
            <a:ext cx="7736407" cy="4196765"/>
          </a:xfrm>
        </p:spPr>
        <p:txBody>
          <a:bodyPr>
            <a:noAutofit/>
          </a:bodyPr>
          <a:lstStyle/>
          <a:p>
            <a:pPr marL="0" indent="0" algn="just" defTabSz="685800" eaLnBrk="1" fontAlgn="auto" hangingPunct="1">
              <a:spcBef>
                <a:spcPts val="0"/>
              </a:spcBef>
              <a:spcAft>
                <a:spcPts val="0"/>
              </a:spcAft>
              <a:defRPr/>
            </a:pPr>
            <a:r>
              <a:rPr lang="it-IT" sz="2000" b="1" i="1" dirty="0">
                <a:solidFill>
                  <a:schemeClr val="tx1"/>
                </a:solidFill>
              </a:rPr>
              <a:t>A chi interessa? </a:t>
            </a:r>
          </a:p>
          <a:p>
            <a:pPr marL="0" indent="0" algn="just" defTabSz="685800" eaLnBrk="1" fontAlgn="auto" hangingPunct="1">
              <a:spcBef>
                <a:spcPts val="0"/>
              </a:spcBef>
              <a:spcAft>
                <a:spcPts val="0"/>
              </a:spcAft>
              <a:defRPr/>
            </a:pPr>
            <a:r>
              <a:rPr lang="it-IT" sz="2000" b="1" dirty="0">
                <a:solidFill>
                  <a:schemeClr val="tx1"/>
                </a:solidFill>
              </a:rPr>
              <a:t>Enti locali</a:t>
            </a:r>
            <a:r>
              <a:rPr lang="it-IT" sz="2000" dirty="0">
                <a:solidFill>
                  <a:schemeClr val="tx1"/>
                </a:solidFill>
              </a:rPr>
              <a:t> attuatori delle misure del PNRR inserite nell’Allegato 1 che avviano le procedure di gara nel periodo 18 maggio 2022-31 dicembre 2022.</a:t>
            </a:r>
          </a:p>
          <a:p>
            <a:pPr marL="0" indent="0" algn="just" defTabSz="685800" eaLnBrk="1" fontAlgn="auto" hangingPunct="1">
              <a:spcBef>
                <a:spcPts val="0"/>
              </a:spcBef>
              <a:spcAft>
                <a:spcPts val="0"/>
              </a:spcAft>
              <a:defRPr/>
            </a:pPr>
            <a:endParaRPr lang="it-IT" sz="2000" dirty="0">
              <a:solidFill>
                <a:schemeClr val="tx1"/>
              </a:solidFill>
            </a:endParaRPr>
          </a:p>
          <a:p>
            <a:pPr marL="0" indent="0" algn="just" defTabSz="685800" eaLnBrk="1" fontAlgn="auto" hangingPunct="1">
              <a:spcBef>
                <a:spcPts val="0"/>
              </a:spcBef>
              <a:spcAft>
                <a:spcPts val="0"/>
              </a:spcAft>
              <a:defRPr/>
            </a:pPr>
            <a:r>
              <a:rPr lang="it-IT" sz="2000" b="1" i="1" dirty="0">
                <a:solidFill>
                  <a:schemeClr val="tx1"/>
                </a:solidFill>
              </a:rPr>
              <a:t>Quale importo è </a:t>
            </a:r>
            <a:r>
              <a:rPr lang="it-IT" sz="2000" b="1" i="1" dirty="0" err="1">
                <a:solidFill>
                  <a:schemeClr val="tx1"/>
                </a:solidFill>
              </a:rPr>
              <a:t>pre</a:t>
            </a:r>
            <a:r>
              <a:rPr lang="it-IT" sz="2000" b="1" i="1" dirty="0">
                <a:solidFill>
                  <a:schemeClr val="tx1"/>
                </a:solidFill>
              </a:rPr>
              <a:t>-assegnato?</a:t>
            </a:r>
          </a:p>
          <a:p>
            <a:pPr marL="0" indent="0" algn="just" defTabSz="685800" eaLnBrk="1" fontAlgn="auto" hangingPunct="1">
              <a:spcBef>
                <a:spcPts val="0"/>
              </a:spcBef>
              <a:spcAft>
                <a:spcPts val="0"/>
              </a:spcAft>
              <a:defRPr/>
            </a:pPr>
            <a:r>
              <a:rPr lang="it-IT" sz="2000" dirty="0">
                <a:solidFill>
                  <a:schemeClr val="tx1"/>
                </a:solidFill>
              </a:rPr>
              <a:t>L’importo è calcolato in misura % sulla base del contributo già concesso o da concedere:</a:t>
            </a:r>
          </a:p>
          <a:p>
            <a:pPr algn="just" defTabSz="685800" eaLnBrk="1" fontAlgn="auto" hangingPunct="1">
              <a:spcBef>
                <a:spcPts val="0"/>
              </a:spcBef>
              <a:spcAft>
                <a:spcPts val="0"/>
              </a:spcAft>
              <a:buFontTx/>
              <a:buChar char="-"/>
              <a:defRPr/>
            </a:pPr>
            <a:r>
              <a:rPr lang="it-IT" sz="2000" dirty="0">
                <a:solidFill>
                  <a:schemeClr val="tx1"/>
                </a:solidFill>
              </a:rPr>
              <a:t>se già concesso obbligo di comunicazione (entro 10 gg) da parte delle Amministrazioni titolari;</a:t>
            </a:r>
          </a:p>
          <a:p>
            <a:pPr algn="just" defTabSz="685800" eaLnBrk="1" fontAlgn="auto" hangingPunct="1">
              <a:spcBef>
                <a:spcPts val="0"/>
              </a:spcBef>
              <a:spcAft>
                <a:spcPts val="0"/>
              </a:spcAft>
              <a:buFontTx/>
              <a:buChar char="-"/>
              <a:defRPr/>
            </a:pPr>
            <a:r>
              <a:rPr lang="it-IT" sz="2000" dirty="0">
                <a:solidFill>
                  <a:schemeClr val="tx1"/>
                </a:solidFill>
              </a:rPr>
              <a:t>se da concedere obbligo di dare evidenza nei decreti del contributo e della </a:t>
            </a:r>
            <a:r>
              <a:rPr lang="it-IT" sz="2000" dirty="0" err="1">
                <a:solidFill>
                  <a:schemeClr val="tx1"/>
                </a:solidFill>
              </a:rPr>
              <a:t>pre</a:t>
            </a:r>
            <a:r>
              <a:rPr lang="it-IT" sz="2000" dirty="0">
                <a:solidFill>
                  <a:schemeClr val="tx1"/>
                </a:solidFill>
              </a:rPr>
              <a:t>-assegnazione.</a:t>
            </a:r>
          </a:p>
          <a:p>
            <a:pPr marL="0" indent="0" algn="just" defTabSz="685800" eaLnBrk="1" fontAlgn="auto" hangingPunct="1">
              <a:spcBef>
                <a:spcPts val="0"/>
              </a:spcBef>
              <a:spcAft>
                <a:spcPts val="0"/>
              </a:spcAft>
              <a:defRPr/>
            </a:pPr>
            <a:r>
              <a:rPr lang="it-IT" sz="2000" dirty="0">
                <a:solidFill>
                  <a:schemeClr val="tx1"/>
                </a:solidFill>
              </a:rPr>
              <a:t>Il DPCM è già titolo per l’accertamento delle risorse a bilancio.</a:t>
            </a:r>
          </a:p>
        </p:txBody>
      </p:sp>
      <p:sp>
        <p:nvSpPr>
          <p:cNvPr id="4" name="Segnaposto piè di pagina 3">
            <a:extLst>
              <a:ext uri="{FF2B5EF4-FFF2-40B4-BE49-F238E27FC236}">
                <a16:creationId xmlns:a16="http://schemas.microsoft.com/office/drawing/2014/main" id="{14E480AC-AB5D-E49A-92DF-89031D1A634E}"/>
              </a:ext>
            </a:extLst>
          </p:cNvPr>
          <p:cNvSpPr>
            <a:spLocks noGrp="1"/>
          </p:cNvSpPr>
          <p:nvPr>
            <p:ph type="ftr" sz="quarter" idx="11"/>
          </p:nvPr>
        </p:nvSpPr>
        <p:spPr>
          <a:xfrm>
            <a:off x="4716016" y="6227762"/>
            <a:ext cx="4177159" cy="225573"/>
          </a:xfrm>
        </p:spPr>
        <p:txBody>
          <a:bodyPr/>
          <a:lstStyle/>
          <a:p>
            <a:pPr>
              <a:defRPr/>
            </a:pPr>
            <a:r>
              <a:rPr lang="it-IT"/>
              <a:t>DPCM del 28 luglio 2022 -  Fondo per l’avvio delle opere indifferibili</a:t>
            </a:r>
          </a:p>
        </p:txBody>
      </p:sp>
      <p:sp>
        <p:nvSpPr>
          <p:cNvPr id="5" name="Segnaposto numero diapositiva 4">
            <a:extLst>
              <a:ext uri="{FF2B5EF4-FFF2-40B4-BE49-F238E27FC236}">
                <a16:creationId xmlns:a16="http://schemas.microsoft.com/office/drawing/2014/main" id="{980AD1CE-32CF-CDF7-9980-487B96D713C6}"/>
              </a:ext>
            </a:extLst>
          </p:cNvPr>
          <p:cNvSpPr>
            <a:spLocks noGrp="1"/>
          </p:cNvSpPr>
          <p:nvPr>
            <p:ph type="sldNum" sz="quarter" idx="12"/>
          </p:nvPr>
        </p:nvSpPr>
        <p:spPr/>
        <p:txBody>
          <a:bodyPr/>
          <a:lstStyle/>
          <a:p>
            <a:pPr>
              <a:defRPr/>
            </a:pPr>
            <a:fld id="{0246D6F8-3013-49B4-8874-B294ED3B2693}" type="slidenum">
              <a:rPr lang="it-IT" altLang="en-US" smtClean="0"/>
              <a:pPr>
                <a:defRPr/>
              </a:pPr>
              <a:t>31</a:t>
            </a:fld>
            <a:endParaRPr lang="it-IT" altLang="en-US"/>
          </a:p>
        </p:txBody>
      </p:sp>
    </p:spTree>
    <p:extLst>
      <p:ext uri="{BB962C8B-B14F-4D97-AF65-F5344CB8AC3E}">
        <p14:creationId xmlns:p14="http://schemas.microsoft.com/office/powerpoint/2010/main" val="33006455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72DA32B5-269C-AED5-6240-D23DCFBBE91A}"/>
              </a:ext>
            </a:extLst>
          </p:cNvPr>
          <p:cNvPicPr>
            <a:picLocks noChangeAspect="1"/>
          </p:cNvPicPr>
          <p:nvPr/>
        </p:nvPicPr>
        <p:blipFill rotWithShape="1">
          <a:blip r:embed="rId2"/>
          <a:srcRect l="1" r="-188" b="54772"/>
          <a:stretch/>
        </p:blipFill>
        <p:spPr>
          <a:xfrm>
            <a:off x="400457" y="2259739"/>
            <a:ext cx="8087410" cy="1881597"/>
          </a:xfrm>
          <a:prstGeom prst="rect">
            <a:avLst/>
          </a:prstGeom>
          <a:ln w="28575">
            <a:solidFill>
              <a:schemeClr val="tx1"/>
            </a:solidFill>
          </a:ln>
        </p:spPr>
      </p:pic>
      <p:sp>
        <p:nvSpPr>
          <p:cNvPr id="2" name="Titolo 1">
            <a:extLst>
              <a:ext uri="{FF2B5EF4-FFF2-40B4-BE49-F238E27FC236}">
                <a16:creationId xmlns:a16="http://schemas.microsoft.com/office/drawing/2014/main" id="{0BC7AC14-6CCD-DD58-9022-A4C0279886BE}"/>
              </a:ext>
            </a:extLst>
          </p:cNvPr>
          <p:cNvSpPr>
            <a:spLocks noGrp="1"/>
          </p:cNvSpPr>
          <p:nvPr>
            <p:ph type="title"/>
          </p:nvPr>
        </p:nvSpPr>
        <p:spPr>
          <a:xfrm>
            <a:off x="508001" y="450850"/>
            <a:ext cx="8096447" cy="1033934"/>
          </a:xfrm>
        </p:spPr>
        <p:txBody>
          <a:bodyPr>
            <a:noAutofit/>
          </a:bodyPr>
          <a:lstStyle/>
          <a:p>
            <a:pPr algn="ctr"/>
            <a:r>
              <a:rPr lang="it-IT" b="1" dirty="0"/>
              <a:t>ART.7 ASSEGNAZIONE «SEMPLIFICATA» </a:t>
            </a:r>
            <a:br>
              <a:rPr lang="it-IT" b="1" dirty="0"/>
            </a:br>
            <a:r>
              <a:rPr lang="it-IT" b="1" dirty="0"/>
              <a:t>ENTI LOCALI – Allegato 1</a:t>
            </a:r>
          </a:p>
        </p:txBody>
      </p:sp>
      <p:sp>
        <p:nvSpPr>
          <p:cNvPr id="8" name="Segnaposto contenuto 2">
            <a:extLst>
              <a:ext uri="{FF2B5EF4-FFF2-40B4-BE49-F238E27FC236}">
                <a16:creationId xmlns:a16="http://schemas.microsoft.com/office/drawing/2014/main" id="{4D51A80E-19CC-D015-ACF1-ECD3B0AEF120}"/>
              </a:ext>
            </a:extLst>
          </p:cNvPr>
          <p:cNvSpPr>
            <a:spLocks noGrp="1"/>
          </p:cNvSpPr>
          <p:nvPr>
            <p:ph idx="1"/>
          </p:nvPr>
        </p:nvSpPr>
        <p:spPr>
          <a:xfrm>
            <a:off x="400457" y="1665333"/>
            <a:ext cx="8343086" cy="308149"/>
          </a:xfrm>
        </p:spPr>
        <p:txBody>
          <a:bodyPr>
            <a:normAutofit fontScale="85000" lnSpcReduction="10000"/>
          </a:bodyPr>
          <a:lstStyle/>
          <a:p>
            <a:pPr marL="0" indent="0" algn="just" defTabSz="685800" eaLnBrk="1" fontAlgn="auto" hangingPunct="1">
              <a:spcBef>
                <a:spcPts val="0"/>
              </a:spcBef>
              <a:spcAft>
                <a:spcPts val="0"/>
              </a:spcAft>
              <a:defRPr/>
            </a:pPr>
            <a:r>
              <a:rPr lang="it-IT" b="1" i="1" dirty="0">
                <a:solidFill>
                  <a:schemeClr val="tx1"/>
                </a:solidFill>
              </a:rPr>
              <a:t>Allegato</a:t>
            </a:r>
            <a:r>
              <a:rPr lang="it-IT" b="1" i="1" dirty="0">
                <a:solidFill>
                  <a:prstClr val="black"/>
                </a:solidFill>
                <a:latin typeface="Calibri" panose="020F0502020204030204"/>
              </a:rPr>
              <a:t> 1: </a:t>
            </a:r>
            <a:r>
              <a:rPr lang="it-IT" dirty="0">
                <a:solidFill>
                  <a:prstClr val="black"/>
                </a:solidFill>
                <a:latin typeface="Calibri" panose="020F0502020204030204"/>
              </a:rPr>
              <a:t>le misure di riferimento, i decreti di assegnazione contributi di riferimento e le %</a:t>
            </a:r>
          </a:p>
        </p:txBody>
      </p:sp>
      <p:sp>
        <p:nvSpPr>
          <p:cNvPr id="9" name="Segnaposto contenuto 2">
            <a:extLst>
              <a:ext uri="{FF2B5EF4-FFF2-40B4-BE49-F238E27FC236}">
                <a16:creationId xmlns:a16="http://schemas.microsoft.com/office/drawing/2014/main" id="{E37B3D6A-FCC4-EAC7-1115-286000C2C093}"/>
              </a:ext>
            </a:extLst>
          </p:cNvPr>
          <p:cNvSpPr txBox="1">
            <a:spLocks/>
          </p:cNvSpPr>
          <p:nvPr/>
        </p:nvSpPr>
        <p:spPr>
          <a:xfrm>
            <a:off x="373021" y="4563835"/>
            <a:ext cx="8087410" cy="1241429"/>
          </a:xfrm>
          <a:prstGeom prst="rect">
            <a:avLst/>
          </a:prstGeom>
        </p:spPr>
        <p:txBody>
          <a:bodyPr vert="horz" lIns="68580" tIns="34290" rIns="68580" bIns="3429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defTabSz="685800">
              <a:spcBef>
                <a:spcPts val="0"/>
              </a:spcBef>
              <a:buClrTx/>
              <a:buSzTx/>
              <a:buNone/>
              <a:defRPr/>
            </a:pPr>
            <a:r>
              <a:rPr lang="it-IT" b="1" dirty="0">
                <a:solidFill>
                  <a:schemeClr val="tx1"/>
                </a:solidFill>
              </a:rPr>
              <a:t>Possibilità</a:t>
            </a:r>
            <a:r>
              <a:rPr lang="it-IT" dirty="0">
                <a:solidFill>
                  <a:schemeClr val="tx1"/>
                </a:solidFill>
              </a:rPr>
              <a:t> (ultimo periodo comma 1), nei limiti delle risorse preassegnate a ciascuna Amministrazione finanziatrice, di </a:t>
            </a:r>
            <a:r>
              <a:rPr lang="it-IT" b="1" dirty="0">
                <a:solidFill>
                  <a:schemeClr val="tx1"/>
                </a:solidFill>
              </a:rPr>
              <a:t>rimodulare</a:t>
            </a:r>
            <a:r>
              <a:rPr lang="it-IT" dirty="0">
                <a:solidFill>
                  <a:schemeClr val="tx1"/>
                </a:solidFill>
              </a:rPr>
              <a:t> la </a:t>
            </a:r>
            <a:r>
              <a:rPr lang="it-IT" dirty="0" err="1">
                <a:solidFill>
                  <a:schemeClr val="tx1"/>
                </a:solidFill>
              </a:rPr>
              <a:t>pre</a:t>
            </a:r>
            <a:r>
              <a:rPr lang="it-IT" dirty="0">
                <a:solidFill>
                  <a:schemeClr val="tx1"/>
                </a:solidFill>
              </a:rPr>
              <a:t>-assegnazione, tenendo conto di specifiche esigenze del soggetto attuatore.</a:t>
            </a:r>
          </a:p>
        </p:txBody>
      </p:sp>
      <p:sp>
        <p:nvSpPr>
          <p:cNvPr id="3" name="Segnaposto piè di pagina 2">
            <a:extLst>
              <a:ext uri="{FF2B5EF4-FFF2-40B4-BE49-F238E27FC236}">
                <a16:creationId xmlns:a16="http://schemas.microsoft.com/office/drawing/2014/main" id="{BC666D35-5A7E-13F4-F9FF-68A15E381F22}"/>
              </a:ext>
            </a:extLst>
          </p:cNvPr>
          <p:cNvSpPr>
            <a:spLocks noGrp="1"/>
          </p:cNvSpPr>
          <p:nvPr>
            <p:ph type="ftr" sz="quarter" idx="11"/>
          </p:nvPr>
        </p:nvSpPr>
        <p:spPr>
          <a:xfrm>
            <a:off x="4572000" y="6227763"/>
            <a:ext cx="4321175" cy="179387"/>
          </a:xfrm>
        </p:spPr>
        <p:txBody>
          <a:bodyPr/>
          <a:lstStyle/>
          <a:p>
            <a:pPr>
              <a:defRPr/>
            </a:pPr>
            <a:r>
              <a:rPr lang="it-IT"/>
              <a:t>DPCM del 28 luglio 2022 -  Fondo per l’avvio delle opere indifferibili</a:t>
            </a:r>
          </a:p>
        </p:txBody>
      </p:sp>
      <p:sp>
        <p:nvSpPr>
          <p:cNvPr id="4" name="Segnaposto numero diapositiva 3">
            <a:extLst>
              <a:ext uri="{FF2B5EF4-FFF2-40B4-BE49-F238E27FC236}">
                <a16:creationId xmlns:a16="http://schemas.microsoft.com/office/drawing/2014/main" id="{E1D90643-7C75-C28C-2BB8-58E346E4E603}"/>
              </a:ext>
            </a:extLst>
          </p:cNvPr>
          <p:cNvSpPr>
            <a:spLocks noGrp="1"/>
          </p:cNvSpPr>
          <p:nvPr>
            <p:ph type="sldNum" sz="quarter" idx="12"/>
          </p:nvPr>
        </p:nvSpPr>
        <p:spPr/>
        <p:txBody>
          <a:bodyPr/>
          <a:lstStyle/>
          <a:p>
            <a:pPr>
              <a:defRPr/>
            </a:pPr>
            <a:fld id="{0246D6F8-3013-49B4-8874-B294ED3B2693}" type="slidenum">
              <a:rPr lang="it-IT" altLang="en-US" smtClean="0"/>
              <a:pPr>
                <a:defRPr/>
              </a:pPr>
              <a:t>32</a:t>
            </a:fld>
            <a:endParaRPr lang="it-IT" altLang="en-US"/>
          </a:p>
        </p:txBody>
      </p:sp>
    </p:spTree>
    <p:extLst>
      <p:ext uri="{BB962C8B-B14F-4D97-AF65-F5344CB8AC3E}">
        <p14:creationId xmlns:p14="http://schemas.microsoft.com/office/powerpoint/2010/main" val="11471714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C7AC14-6CCD-DD58-9022-A4C0279886BE}"/>
              </a:ext>
            </a:extLst>
          </p:cNvPr>
          <p:cNvSpPr>
            <a:spLocks noGrp="1"/>
          </p:cNvSpPr>
          <p:nvPr>
            <p:ph type="title"/>
          </p:nvPr>
        </p:nvSpPr>
        <p:spPr>
          <a:xfrm>
            <a:off x="467544" y="321370"/>
            <a:ext cx="7819571" cy="990600"/>
          </a:xfrm>
        </p:spPr>
        <p:txBody>
          <a:bodyPr>
            <a:normAutofit/>
          </a:bodyPr>
          <a:lstStyle/>
          <a:p>
            <a:pPr algn="ctr"/>
            <a:r>
              <a:rPr lang="it-IT" b="1" dirty="0"/>
              <a:t>ART.7 ASSEGNAZIONE «SEMPLIFICATA» </a:t>
            </a:r>
            <a:br>
              <a:rPr lang="it-IT" b="1" dirty="0"/>
            </a:br>
            <a:r>
              <a:rPr lang="it-IT" b="1" dirty="0"/>
              <a:t>ENTI LOCALI</a:t>
            </a:r>
          </a:p>
        </p:txBody>
      </p:sp>
      <p:sp>
        <p:nvSpPr>
          <p:cNvPr id="3" name="Segnaposto contenuto 2">
            <a:extLst>
              <a:ext uri="{FF2B5EF4-FFF2-40B4-BE49-F238E27FC236}">
                <a16:creationId xmlns:a16="http://schemas.microsoft.com/office/drawing/2014/main" id="{831E7671-793B-24AA-6B4F-AF108059D53D}"/>
              </a:ext>
            </a:extLst>
          </p:cNvPr>
          <p:cNvSpPr>
            <a:spLocks noGrp="1"/>
          </p:cNvSpPr>
          <p:nvPr>
            <p:ph idx="1"/>
          </p:nvPr>
        </p:nvSpPr>
        <p:spPr>
          <a:xfrm>
            <a:off x="307405" y="1412776"/>
            <a:ext cx="8385174" cy="3901970"/>
          </a:xfrm>
        </p:spPr>
        <p:txBody>
          <a:bodyPr>
            <a:noAutofit/>
          </a:bodyPr>
          <a:lstStyle/>
          <a:p>
            <a:pPr marL="0" indent="0" algn="just" defTabSz="685800" eaLnBrk="1" fontAlgn="auto" hangingPunct="1">
              <a:spcBef>
                <a:spcPts val="0"/>
              </a:spcBef>
              <a:spcAft>
                <a:spcPts val="0"/>
              </a:spcAft>
              <a:defRPr/>
            </a:pPr>
            <a:r>
              <a:rPr lang="it-IT" b="1" i="1" dirty="0">
                <a:solidFill>
                  <a:schemeClr val="tx1"/>
                </a:solidFill>
              </a:rPr>
              <a:t>Cosa manca rispetto alla procedura «ordinaria»? </a:t>
            </a:r>
          </a:p>
          <a:p>
            <a:pPr marL="0" indent="0" algn="just" defTabSz="685800" eaLnBrk="1" fontAlgn="auto" hangingPunct="1">
              <a:spcBef>
                <a:spcPts val="0"/>
              </a:spcBef>
              <a:spcAft>
                <a:spcPts val="0"/>
              </a:spcAft>
              <a:defRPr/>
            </a:pPr>
            <a:r>
              <a:rPr lang="it-IT" dirty="0">
                <a:solidFill>
                  <a:schemeClr val="tx1"/>
                </a:solidFill>
              </a:rPr>
              <a:t>La verifica preventiva delle disponibilità delle risorse di cui all’articolo 26, comma 6, ovvero:</a:t>
            </a:r>
            <a:r>
              <a:rPr lang="it-IT" b="1" dirty="0">
                <a:solidFill>
                  <a:schemeClr val="tx1"/>
                </a:solidFill>
                <a:cs typeface="Calibri" panose="020F0502020204030204" pitchFamily="34" charset="0"/>
              </a:rPr>
              <a:t> rimodulazione</a:t>
            </a:r>
            <a:r>
              <a:rPr lang="it-IT" dirty="0">
                <a:solidFill>
                  <a:schemeClr val="tx1"/>
                </a:solidFill>
                <a:cs typeface="Calibri" panose="020F0502020204030204" pitchFamily="34" charset="0"/>
              </a:rPr>
              <a:t> delle somme a disposizione indicate nel QE dell’intervento e</a:t>
            </a:r>
            <a:r>
              <a:rPr lang="it-IT" b="1" dirty="0">
                <a:solidFill>
                  <a:schemeClr val="tx1"/>
                </a:solidFill>
                <a:cs typeface="Calibri" panose="020F0502020204030204" pitchFamily="34" charset="0"/>
              </a:rPr>
              <a:t> utilizzo di eventuali somme disponibili  </a:t>
            </a:r>
            <a:r>
              <a:rPr lang="it-IT" dirty="0">
                <a:solidFill>
                  <a:schemeClr val="tx1"/>
                </a:solidFill>
                <a:ea typeface="Calibri" panose="020F0502020204030204" pitchFamily="34" charset="0"/>
                <a:cs typeface="Calibri" panose="020F0502020204030204" pitchFamily="34" charset="0"/>
              </a:rPr>
              <a:t>relative ad altri interventi di competenza delle medesime stazioni appaltanti, per cui siano stati eseguiti i relativi collaudi.</a:t>
            </a:r>
          </a:p>
          <a:p>
            <a:pPr marL="0" indent="0" algn="just" defTabSz="685800" eaLnBrk="1" fontAlgn="auto" hangingPunct="1">
              <a:spcBef>
                <a:spcPts val="0"/>
              </a:spcBef>
              <a:spcAft>
                <a:spcPts val="0"/>
              </a:spcAft>
              <a:defRPr/>
            </a:pPr>
            <a:endParaRPr lang="it-IT" dirty="0">
              <a:solidFill>
                <a:schemeClr val="tx1"/>
              </a:solidFill>
              <a:ea typeface="Calibri" panose="020F0502020204030204" pitchFamily="34" charset="0"/>
              <a:cs typeface="Calibri" panose="020F0502020204030204" pitchFamily="34" charset="0"/>
            </a:endParaRPr>
          </a:p>
          <a:p>
            <a:pPr marL="0" indent="0" algn="just" defTabSz="685800" eaLnBrk="1" fontAlgn="auto" hangingPunct="1">
              <a:spcBef>
                <a:spcPts val="0"/>
              </a:spcBef>
              <a:spcAft>
                <a:spcPts val="0"/>
              </a:spcAft>
              <a:defRPr/>
            </a:pPr>
            <a:r>
              <a:rPr lang="it-IT" b="1" i="1" dirty="0">
                <a:solidFill>
                  <a:schemeClr val="tx1"/>
                </a:solidFill>
              </a:rPr>
              <a:t>Quando verrà fatta e come?</a:t>
            </a:r>
          </a:p>
          <a:p>
            <a:pPr marL="0" indent="0" algn="just" defTabSz="685800" eaLnBrk="1" fontAlgn="auto" hangingPunct="1">
              <a:spcBef>
                <a:spcPts val="0"/>
              </a:spcBef>
              <a:spcAft>
                <a:spcPts val="0"/>
              </a:spcAft>
              <a:defRPr/>
            </a:pPr>
            <a:r>
              <a:rPr lang="it-IT" dirty="0">
                <a:solidFill>
                  <a:schemeClr val="tx1"/>
                </a:solidFill>
              </a:rPr>
              <a:t>All’avvio delle procedure di gara, attraverso apposito applicativo, sono rilevate le informazioni mancanti ed è determinata l’assegnazione definitiva. Il soggetto attuatore sarà tenuto all’alimentazione tempestiva delle informazioni e l’Amministrazione titolare, mensilmente, determinerà le eventuali risorse da riassegnare al fondo. </a:t>
            </a:r>
          </a:p>
          <a:p>
            <a:pPr marL="0" indent="0" algn="just" defTabSz="685800" eaLnBrk="1" fontAlgn="auto" hangingPunct="1">
              <a:spcBef>
                <a:spcPts val="0"/>
              </a:spcBef>
              <a:spcAft>
                <a:spcPts val="0"/>
              </a:spcAft>
              <a:defRPr/>
            </a:pPr>
            <a:r>
              <a:rPr lang="it-IT" i="1" dirty="0">
                <a:solidFill>
                  <a:schemeClr val="tx1"/>
                </a:solidFill>
              </a:rPr>
              <a:t>Procedura in corso di definizione….verrà fatta una webinar dedicata.</a:t>
            </a:r>
          </a:p>
        </p:txBody>
      </p:sp>
      <p:sp>
        <p:nvSpPr>
          <p:cNvPr id="4" name="Segnaposto piè di pagina 3">
            <a:extLst>
              <a:ext uri="{FF2B5EF4-FFF2-40B4-BE49-F238E27FC236}">
                <a16:creationId xmlns:a16="http://schemas.microsoft.com/office/drawing/2014/main" id="{86ABDC5F-E54A-29D3-A71D-F2018024F457}"/>
              </a:ext>
            </a:extLst>
          </p:cNvPr>
          <p:cNvSpPr>
            <a:spLocks noGrp="1"/>
          </p:cNvSpPr>
          <p:nvPr>
            <p:ph type="ftr" sz="quarter" idx="11"/>
          </p:nvPr>
        </p:nvSpPr>
        <p:spPr>
          <a:xfrm>
            <a:off x="4499992" y="6227763"/>
            <a:ext cx="4393183" cy="179387"/>
          </a:xfrm>
        </p:spPr>
        <p:txBody>
          <a:bodyPr/>
          <a:lstStyle/>
          <a:p>
            <a:pPr>
              <a:defRPr/>
            </a:pPr>
            <a:r>
              <a:rPr lang="it-IT"/>
              <a:t>DPCM del 28 luglio 2022 -  Fondo per l’avvio delle opere indifferibili</a:t>
            </a:r>
          </a:p>
        </p:txBody>
      </p:sp>
      <p:sp>
        <p:nvSpPr>
          <p:cNvPr id="5" name="Segnaposto numero diapositiva 4">
            <a:extLst>
              <a:ext uri="{FF2B5EF4-FFF2-40B4-BE49-F238E27FC236}">
                <a16:creationId xmlns:a16="http://schemas.microsoft.com/office/drawing/2014/main" id="{B959A81E-FF60-B1A0-E05E-6CBBA1907EAE}"/>
              </a:ext>
            </a:extLst>
          </p:cNvPr>
          <p:cNvSpPr>
            <a:spLocks noGrp="1"/>
          </p:cNvSpPr>
          <p:nvPr>
            <p:ph type="sldNum" sz="quarter" idx="12"/>
          </p:nvPr>
        </p:nvSpPr>
        <p:spPr/>
        <p:txBody>
          <a:bodyPr/>
          <a:lstStyle/>
          <a:p>
            <a:pPr>
              <a:defRPr/>
            </a:pPr>
            <a:fld id="{0246D6F8-3013-49B4-8874-B294ED3B2693}" type="slidenum">
              <a:rPr lang="it-IT" altLang="en-US" smtClean="0"/>
              <a:pPr>
                <a:defRPr/>
              </a:pPr>
              <a:t>33</a:t>
            </a:fld>
            <a:endParaRPr lang="it-IT" altLang="en-US"/>
          </a:p>
        </p:txBody>
      </p:sp>
    </p:spTree>
    <p:extLst>
      <p:ext uri="{BB962C8B-B14F-4D97-AF65-F5344CB8AC3E}">
        <p14:creationId xmlns:p14="http://schemas.microsoft.com/office/powerpoint/2010/main" val="33689313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C7AC14-6CCD-DD58-9022-A4C0279886BE}"/>
              </a:ext>
            </a:extLst>
          </p:cNvPr>
          <p:cNvSpPr>
            <a:spLocks noGrp="1"/>
          </p:cNvSpPr>
          <p:nvPr>
            <p:ph type="title"/>
          </p:nvPr>
        </p:nvSpPr>
        <p:spPr>
          <a:xfrm>
            <a:off x="611560" y="510915"/>
            <a:ext cx="7819571" cy="990600"/>
          </a:xfrm>
        </p:spPr>
        <p:txBody>
          <a:bodyPr>
            <a:normAutofit/>
          </a:bodyPr>
          <a:lstStyle/>
          <a:p>
            <a:pPr algn="ctr"/>
            <a:r>
              <a:rPr lang="it-IT" b="1" dirty="0"/>
              <a:t>ART.7 ASSEGNAZIONE «SEMPLIFICATA» </a:t>
            </a:r>
            <a:br>
              <a:rPr lang="it-IT" b="1" dirty="0"/>
            </a:br>
            <a:r>
              <a:rPr lang="it-IT" b="1" dirty="0"/>
              <a:t>ENTI LOCALI</a:t>
            </a:r>
          </a:p>
        </p:txBody>
      </p:sp>
      <p:sp>
        <p:nvSpPr>
          <p:cNvPr id="3" name="Segnaposto contenuto 2">
            <a:extLst>
              <a:ext uri="{FF2B5EF4-FFF2-40B4-BE49-F238E27FC236}">
                <a16:creationId xmlns:a16="http://schemas.microsoft.com/office/drawing/2014/main" id="{831E7671-793B-24AA-6B4F-AF108059D53D}"/>
              </a:ext>
            </a:extLst>
          </p:cNvPr>
          <p:cNvSpPr>
            <a:spLocks noGrp="1"/>
          </p:cNvSpPr>
          <p:nvPr>
            <p:ph idx="1"/>
          </p:nvPr>
        </p:nvSpPr>
        <p:spPr>
          <a:xfrm>
            <a:off x="395536" y="1688541"/>
            <a:ext cx="8158257" cy="3480917"/>
          </a:xfrm>
        </p:spPr>
        <p:txBody>
          <a:bodyPr>
            <a:normAutofit/>
          </a:bodyPr>
          <a:lstStyle/>
          <a:p>
            <a:pPr marL="0" indent="0" algn="just" defTabSz="685800" eaLnBrk="1" fontAlgn="auto" hangingPunct="1">
              <a:spcBef>
                <a:spcPts val="0"/>
              </a:spcBef>
              <a:spcAft>
                <a:spcPts val="0"/>
              </a:spcAft>
              <a:defRPr/>
            </a:pPr>
            <a:r>
              <a:rPr lang="it-IT" b="1" i="1" dirty="0">
                <a:solidFill>
                  <a:schemeClr val="tx1"/>
                </a:solidFill>
              </a:rPr>
              <a:t>Quali sono i termini da rispettare?</a:t>
            </a:r>
          </a:p>
          <a:p>
            <a:pPr marL="0" indent="0" algn="just" defTabSz="685800" eaLnBrk="1" fontAlgn="auto" hangingPunct="1">
              <a:spcBef>
                <a:spcPts val="0"/>
              </a:spcBef>
              <a:spcAft>
                <a:spcPts val="0"/>
              </a:spcAft>
              <a:defRPr/>
            </a:pPr>
            <a:r>
              <a:rPr lang="it-IT" dirty="0">
                <a:solidFill>
                  <a:schemeClr val="tx1"/>
                </a:solidFill>
              </a:rPr>
              <a:t>Il comma 3 dell’articolo 7 stabilisce che in caso di </a:t>
            </a:r>
            <a:r>
              <a:rPr lang="it-IT" b="1" dirty="0">
                <a:solidFill>
                  <a:schemeClr val="tx1"/>
                </a:solidFill>
              </a:rPr>
              <a:t>mancato rispetto dell’ avvio </a:t>
            </a:r>
            <a:r>
              <a:rPr lang="it-IT" dirty="0">
                <a:solidFill>
                  <a:schemeClr val="tx1"/>
                </a:solidFill>
              </a:rPr>
              <a:t>delle opere nel periodo 18 maggio 2022-31 dicembre 2022, l’Amministrazione istante provvede </a:t>
            </a:r>
            <a:r>
              <a:rPr lang="it-IT" b="1" dirty="0">
                <a:solidFill>
                  <a:schemeClr val="tx1"/>
                </a:solidFill>
              </a:rPr>
              <a:t>all’annullamento della</a:t>
            </a:r>
            <a:r>
              <a:rPr lang="it-IT" dirty="0">
                <a:solidFill>
                  <a:schemeClr val="tx1"/>
                </a:solidFill>
              </a:rPr>
              <a:t> </a:t>
            </a:r>
            <a:r>
              <a:rPr lang="it-IT" b="1" dirty="0" err="1">
                <a:solidFill>
                  <a:schemeClr val="tx1"/>
                </a:solidFill>
              </a:rPr>
              <a:t>pre</a:t>
            </a:r>
            <a:r>
              <a:rPr lang="it-IT" b="1" dirty="0">
                <a:solidFill>
                  <a:schemeClr val="tx1"/>
                </a:solidFill>
              </a:rPr>
              <a:t>-assegnazione.</a:t>
            </a:r>
          </a:p>
          <a:p>
            <a:pPr marL="0" indent="0" algn="just" defTabSz="685800" eaLnBrk="1" fontAlgn="auto" hangingPunct="1">
              <a:spcBef>
                <a:spcPts val="0"/>
              </a:spcBef>
              <a:spcAft>
                <a:spcPts val="0"/>
              </a:spcAft>
              <a:defRPr/>
            </a:pPr>
            <a:endParaRPr lang="it-IT" dirty="0">
              <a:solidFill>
                <a:schemeClr val="tx1"/>
              </a:solidFill>
              <a:ea typeface="Calibri" panose="020F0502020204030204" pitchFamily="34" charset="0"/>
              <a:cs typeface="Calibri" panose="020F0502020204030204" pitchFamily="34" charset="0"/>
            </a:endParaRPr>
          </a:p>
          <a:p>
            <a:pPr marL="0" indent="0" algn="just" defTabSz="685800" eaLnBrk="1" fontAlgn="auto" hangingPunct="1">
              <a:spcBef>
                <a:spcPts val="0"/>
              </a:spcBef>
              <a:spcAft>
                <a:spcPts val="0"/>
              </a:spcAft>
              <a:defRPr/>
            </a:pPr>
            <a:r>
              <a:rPr lang="it-IT" b="1" i="1" dirty="0">
                <a:solidFill>
                  <a:schemeClr val="tx1"/>
                </a:solidFill>
              </a:rPr>
              <a:t>Come vengono trattate le economie a conclusione delle opere?</a:t>
            </a:r>
          </a:p>
          <a:p>
            <a:pPr marL="0" indent="0" algn="just" defTabSz="685800" eaLnBrk="1" fontAlgn="auto" hangingPunct="1">
              <a:spcBef>
                <a:spcPts val="0"/>
              </a:spcBef>
              <a:spcAft>
                <a:spcPts val="0"/>
              </a:spcAft>
              <a:defRPr/>
            </a:pPr>
            <a:r>
              <a:rPr lang="it-IT" dirty="0">
                <a:solidFill>
                  <a:schemeClr val="tx1"/>
                </a:solidFill>
              </a:rPr>
              <a:t>Anche per le opere interessate dall’articolo 7 valgono le disposizioni previste dall’articolo 6, comma 6: le </a:t>
            </a:r>
            <a:r>
              <a:rPr lang="it-IT" b="1" dirty="0">
                <a:solidFill>
                  <a:schemeClr val="tx1"/>
                </a:solidFill>
              </a:rPr>
              <a:t>economie</a:t>
            </a:r>
            <a:r>
              <a:rPr lang="it-IT" dirty="0">
                <a:solidFill>
                  <a:schemeClr val="tx1"/>
                </a:solidFill>
              </a:rPr>
              <a:t> derivanti da ribassi d’asta </a:t>
            </a:r>
            <a:r>
              <a:rPr lang="it-IT" b="1" dirty="0">
                <a:solidFill>
                  <a:schemeClr val="tx1"/>
                </a:solidFill>
              </a:rPr>
              <a:t>non utilizzati al completamento degli interventi</a:t>
            </a:r>
            <a:r>
              <a:rPr lang="it-IT" dirty="0">
                <a:solidFill>
                  <a:schemeClr val="tx1"/>
                </a:solidFill>
              </a:rPr>
              <a:t>, sono portate a riduzione delle risorse assegnate ai sensi del DPCM e dei relativi decreti attuativi.</a:t>
            </a:r>
            <a:endParaRPr lang="it-IT" i="1" dirty="0">
              <a:solidFill>
                <a:schemeClr val="tx1"/>
              </a:solidFill>
            </a:endParaRPr>
          </a:p>
        </p:txBody>
      </p:sp>
      <p:sp>
        <p:nvSpPr>
          <p:cNvPr id="4" name="Segnaposto piè di pagina 3">
            <a:extLst>
              <a:ext uri="{FF2B5EF4-FFF2-40B4-BE49-F238E27FC236}">
                <a16:creationId xmlns:a16="http://schemas.microsoft.com/office/drawing/2014/main" id="{A9FFD691-C789-17E4-D03F-BB130C43C447}"/>
              </a:ext>
            </a:extLst>
          </p:cNvPr>
          <p:cNvSpPr>
            <a:spLocks noGrp="1"/>
          </p:cNvSpPr>
          <p:nvPr>
            <p:ph type="ftr" sz="quarter" idx="11"/>
          </p:nvPr>
        </p:nvSpPr>
        <p:spPr>
          <a:xfrm>
            <a:off x="4644008" y="6227762"/>
            <a:ext cx="4249167" cy="297581"/>
          </a:xfrm>
        </p:spPr>
        <p:txBody>
          <a:bodyPr/>
          <a:lstStyle/>
          <a:p>
            <a:pPr>
              <a:defRPr/>
            </a:pPr>
            <a:r>
              <a:rPr lang="it-IT"/>
              <a:t>DPCM del 28 luglio 2022 -  Fondo per l’avvio delle opere indifferibili</a:t>
            </a:r>
          </a:p>
        </p:txBody>
      </p:sp>
      <p:sp>
        <p:nvSpPr>
          <p:cNvPr id="5" name="Segnaposto numero diapositiva 4">
            <a:extLst>
              <a:ext uri="{FF2B5EF4-FFF2-40B4-BE49-F238E27FC236}">
                <a16:creationId xmlns:a16="http://schemas.microsoft.com/office/drawing/2014/main" id="{971D88E2-0C65-9F59-7C1C-76F32C031202}"/>
              </a:ext>
            </a:extLst>
          </p:cNvPr>
          <p:cNvSpPr>
            <a:spLocks noGrp="1"/>
          </p:cNvSpPr>
          <p:nvPr>
            <p:ph type="sldNum" sz="quarter" idx="12"/>
          </p:nvPr>
        </p:nvSpPr>
        <p:spPr/>
        <p:txBody>
          <a:bodyPr/>
          <a:lstStyle/>
          <a:p>
            <a:pPr>
              <a:defRPr/>
            </a:pPr>
            <a:fld id="{0246D6F8-3013-49B4-8874-B294ED3B2693}" type="slidenum">
              <a:rPr lang="it-IT" altLang="en-US" smtClean="0"/>
              <a:pPr>
                <a:defRPr/>
              </a:pPr>
              <a:t>34</a:t>
            </a:fld>
            <a:endParaRPr lang="it-IT" altLang="en-US"/>
          </a:p>
        </p:txBody>
      </p:sp>
    </p:spTree>
    <p:extLst>
      <p:ext uri="{BB962C8B-B14F-4D97-AF65-F5344CB8AC3E}">
        <p14:creationId xmlns:p14="http://schemas.microsoft.com/office/powerpoint/2010/main" val="9806305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02AE9D-A358-F213-1C7F-64E00668921E}"/>
              </a:ext>
            </a:extLst>
          </p:cNvPr>
          <p:cNvSpPr>
            <a:spLocks noGrp="1"/>
          </p:cNvSpPr>
          <p:nvPr>
            <p:ph type="title"/>
          </p:nvPr>
        </p:nvSpPr>
        <p:spPr/>
        <p:txBody>
          <a:bodyPr>
            <a:normAutofit/>
          </a:bodyPr>
          <a:lstStyle/>
          <a:p>
            <a:pPr algn="ctr"/>
            <a:r>
              <a:rPr lang="it-IT" b="1" dirty="0"/>
              <a:t>SUPPORTO NELLA FASE DI INSERIMENTO DELLE DOMANDE </a:t>
            </a:r>
          </a:p>
        </p:txBody>
      </p:sp>
      <p:sp>
        <p:nvSpPr>
          <p:cNvPr id="3" name="Segnaposto contenuto 2">
            <a:extLst>
              <a:ext uri="{FF2B5EF4-FFF2-40B4-BE49-F238E27FC236}">
                <a16:creationId xmlns:a16="http://schemas.microsoft.com/office/drawing/2014/main" id="{9C4C6255-328E-DDD0-4518-00572575EB34}"/>
              </a:ext>
            </a:extLst>
          </p:cNvPr>
          <p:cNvSpPr>
            <a:spLocks noGrp="1"/>
          </p:cNvSpPr>
          <p:nvPr>
            <p:ph idx="1"/>
          </p:nvPr>
        </p:nvSpPr>
        <p:spPr/>
        <p:txBody>
          <a:bodyPr/>
          <a:lstStyle/>
          <a:p>
            <a:pPr marL="0" indent="0" algn="just"/>
            <a:r>
              <a:rPr lang="it-IT" dirty="0"/>
              <a:t>Al fine di supportare gli enti nella predisposizione delle domande e delle istanze di finanziamento sono operative le seguenti caselle postali:</a:t>
            </a:r>
          </a:p>
          <a:p>
            <a:endParaRPr lang="it-IT" dirty="0"/>
          </a:p>
          <a:p>
            <a:pPr algn="just"/>
            <a:r>
              <a:rPr lang="it-IT" dirty="0">
                <a:hlinkClick r:id="rId2"/>
              </a:rPr>
              <a:t>Assistenzatecnica.regis@mef.gov.it</a:t>
            </a:r>
            <a:r>
              <a:rPr lang="it-IT" dirty="0"/>
              <a:t> : PER QUESITI DI NATURA TECNICO-INFORMATICA</a:t>
            </a:r>
          </a:p>
          <a:p>
            <a:r>
              <a:rPr lang="it-IT" dirty="0">
                <a:hlinkClick r:id="rId3"/>
              </a:rPr>
              <a:t>Fondo.opereindifferibili@mef.gov.it</a:t>
            </a:r>
            <a:r>
              <a:rPr lang="it-IT" dirty="0"/>
              <a:t> :  PER QUESITI DI NATURA AMMINISTRATIVA </a:t>
            </a:r>
          </a:p>
          <a:p>
            <a:endParaRPr lang="it-IT" dirty="0"/>
          </a:p>
        </p:txBody>
      </p:sp>
      <p:sp>
        <p:nvSpPr>
          <p:cNvPr id="4" name="Segnaposto piè di pagina 3">
            <a:extLst>
              <a:ext uri="{FF2B5EF4-FFF2-40B4-BE49-F238E27FC236}">
                <a16:creationId xmlns:a16="http://schemas.microsoft.com/office/drawing/2014/main" id="{904E6344-8C80-747A-D9C4-DD44FE8C90EA}"/>
              </a:ext>
            </a:extLst>
          </p:cNvPr>
          <p:cNvSpPr>
            <a:spLocks noGrp="1"/>
          </p:cNvSpPr>
          <p:nvPr>
            <p:ph type="ftr" sz="quarter" idx="11"/>
          </p:nvPr>
        </p:nvSpPr>
        <p:spPr>
          <a:xfrm>
            <a:off x="4932040" y="6227762"/>
            <a:ext cx="3961135" cy="270237"/>
          </a:xfrm>
        </p:spPr>
        <p:txBody>
          <a:bodyPr/>
          <a:lstStyle/>
          <a:p>
            <a:pPr>
              <a:defRPr/>
            </a:pPr>
            <a:r>
              <a:rPr lang="it-IT"/>
              <a:t>DPCM del 28 luglio 2022 -  Fondo per l’avvio delle opere indifferibili</a:t>
            </a:r>
          </a:p>
        </p:txBody>
      </p:sp>
      <p:sp>
        <p:nvSpPr>
          <p:cNvPr id="5" name="Segnaposto numero diapositiva 4">
            <a:extLst>
              <a:ext uri="{FF2B5EF4-FFF2-40B4-BE49-F238E27FC236}">
                <a16:creationId xmlns:a16="http://schemas.microsoft.com/office/drawing/2014/main" id="{D2BC1830-E2B6-1F0D-405E-5AC3EE6A4B94}"/>
              </a:ext>
            </a:extLst>
          </p:cNvPr>
          <p:cNvSpPr>
            <a:spLocks noGrp="1"/>
          </p:cNvSpPr>
          <p:nvPr>
            <p:ph type="sldNum" sz="quarter" idx="12"/>
          </p:nvPr>
        </p:nvSpPr>
        <p:spPr/>
        <p:txBody>
          <a:bodyPr/>
          <a:lstStyle/>
          <a:p>
            <a:pPr>
              <a:defRPr/>
            </a:pPr>
            <a:fld id="{0246D6F8-3013-49B4-8874-B294ED3B2693}" type="slidenum">
              <a:rPr lang="it-IT" altLang="en-US" smtClean="0"/>
              <a:pPr>
                <a:defRPr/>
              </a:pPr>
              <a:t>35</a:t>
            </a:fld>
            <a:endParaRPr lang="it-IT" altLang="en-US"/>
          </a:p>
        </p:txBody>
      </p:sp>
    </p:spTree>
    <p:extLst>
      <p:ext uri="{BB962C8B-B14F-4D97-AF65-F5344CB8AC3E}">
        <p14:creationId xmlns:p14="http://schemas.microsoft.com/office/powerpoint/2010/main" val="1728370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a:extLst>
              <a:ext uri="{FF2B5EF4-FFF2-40B4-BE49-F238E27FC236}">
                <a16:creationId xmlns:a16="http://schemas.microsoft.com/office/drawing/2014/main" id="{324AF418-8F94-4DAF-AB61-31EF97E1E102}"/>
              </a:ext>
            </a:extLst>
          </p:cNvPr>
          <p:cNvSpPr>
            <a:spLocks noGrp="1"/>
          </p:cNvSpPr>
          <p:nvPr>
            <p:ph type="title"/>
          </p:nvPr>
        </p:nvSpPr>
        <p:spPr bwMode="auto">
          <a:xfrm>
            <a:off x="250825" y="222250"/>
            <a:ext cx="8513763" cy="528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b="1" dirty="0"/>
              <a:t>PROCEDURE DI AFFIDAMENTO </a:t>
            </a:r>
            <a:endParaRPr lang="it-IT" altLang="en-US" b="1" dirty="0"/>
          </a:p>
        </p:txBody>
      </p:sp>
      <p:sp>
        <p:nvSpPr>
          <p:cNvPr id="5" name="Segnaposto piè di pagina 4">
            <a:extLst>
              <a:ext uri="{FF2B5EF4-FFF2-40B4-BE49-F238E27FC236}">
                <a16:creationId xmlns:a16="http://schemas.microsoft.com/office/drawing/2014/main" id="{B52B361E-77D9-43E2-A0CF-1CE44506F6CC}"/>
              </a:ext>
            </a:extLst>
          </p:cNvPr>
          <p:cNvSpPr>
            <a:spLocks noGrp="1"/>
          </p:cNvSpPr>
          <p:nvPr>
            <p:ph type="ftr" sz="quarter" idx="11"/>
          </p:nvPr>
        </p:nvSpPr>
        <p:spPr>
          <a:xfrm>
            <a:off x="5148063" y="6227763"/>
            <a:ext cx="3745111" cy="179387"/>
          </a:xfrm>
        </p:spPr>
        <p:txBody>
          <a:bodyPr/>
          <a:lstStyle/>
          <a:p>
            <a:pPr>
              <a:defRPr/>
            </a:pPr>
            <a:r>
              <a:rPr lang="it-IT" sz="1000" dirty="0">
                <a:effectLst/>
                <a:latin typeface="Calibri" panose="020F0502020204030204" pitchFamily="34" charset="0"/>
                <a:ea typeface="Times New Roman" panose="02020603050405020304" pitchFamily="18" charset="0"/>
              </a:rPr>
              <a:t>DPCM del 28 luglio 2022 -  Fondo per l’avvio delle opere indifferibili</a:t>
            </a:r>
            <a:endParaRPr lang="it-IT" dirty="0"/>
          </a:p>
        </p:txBody>
      </p:sp>
      <p:sp>
        <p:nvSpPr>
          <p:cNvPr id="8" name="Segnaposto contenuto 7">
            <a:extLst>
              <a:ext uri="{FF2B5EF4-FFF2-40B4-BE49-F238E27FC236}">
                <a16:creationId xmlns:a16="http://schemas.microsoft.com/office/drawing/2014/main" id="{79671F8A-DC7C-4EB4-A888-B2D9BF90DECD}"/>
              </a:ext>
            </a:extLst>
          </p:cNvPr>
          <p:cNvSpPr>
            <a:spLocks noGrp="1"/>
          </p:cNvSpPr>
          <p:nvPr>
            <p:ph idx="1"/>
          </p:nvPr>
        </p:nvSpPr>
        <p:spPr>
          <a:xfrm>
            <a:off x="379412" y="1296108"/>
            <a:ext cx="8385175" cy="4081117"/>
          </a:xfr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vl="0" algn="just">
              <a:lnSpc>
                <a:spcPct val="80000"/>
              </a:lnSpc>
              <a:buFont typeface="Wingdings" panose="05000000000000000000" pitchFamily="2" charset="2"/>
              <a:buChar char="Ø"/>
            </a:pPr>
            <a:r>
              <a:rPr lang="it-IT" sz="2400" dirty="0">
                <a:solidFill>
                  <a:schemeClr val="tx1"/>
                </a:solidFill>
                <a:latin typeface="Trebuchet MS (Corpo)"/>
              </a:rPr>
              <a:t>Per avvio delle procedure di affidamento si intende la </a:t>
            </a:r>
            <a:r>
              <a:rPr lang="it-IT" sz="2400" b="1" dirty="0">
                <a:solidFill>
                  <a:schemeClr val="tx1"/>
                </a:solidFill>
                <a:latin typeface="Trebuchet MS (Corpo)"/>
              </a:rPr>
              <a:t>pubblicazione dei bandi </a:t>
            </a:r>
            <a:r>
              <a:rPr lang="it-IT" sz="2400" dirty="0">
                <a:solidFill>
                  <a:schemeClr val="tx1"/>
                </a:solidFill>
                <a:latin typeface="Trebuchet MS (Corpo)"/>
              </a:rPr>
              <a:t>o dell’</a:t>
            </a:r>
            <a:r>
              <a:rPr lang="it-IT" sz="2400" b="1" dirty="0">
                <a:solidFill>
                  <a:schemeClr val="tx1"/>
                </a:solidFill>
                <a:latin typeface="Trebuchet MS (Corpo)"/>
              </a:rPr>
              <a:t>avviso per l’indizione </a:t>
            </a:r>
            <a:r>
              <a:rPr lang="it-IT" sz="2400" dirty="0">
                <a:solidFill>
                  <a:schemeClr val="tx1"/>
                </a:solidFill>
                <a:latin typeface="Trebuchet MS (Corpo)"/>
              </a:rPr>
              <a:t>della procedura di gara, ovvero l’invio delle lettere di invito che siano finalizzate all’affidamento di lavori nonché l’affidamento congiunto (</a:t>
            </a:r>
            <a:r>
              <a:rPr lang="it-IT" sz="2400" b="1" dirty="0">
                <a:solidFill>
                  <a:schemeClr val="tx1"/>
                </a:solidFill>
                <a:latin typeface="Trebuchet MS (Corpo)"/>
              </a:rPr>
              <a:t>appalto integrato</a:t>
            </a:r>
            <a:r>
              <a:rPr lang="it-IT" sz="2400" dirty="0">
                <a:solidFill>
                  <a:schemeClr val="tx1"/>
                </a:solidFill>
                <a:latin typeface="Trebuchet MS (Corpo)"/>
              </a:rPr>
              <a:t>) di progettazione ed esecuzione dei relativi lavori, anche sulla base di progetti di fattibilità tecnica ed economica </a:t>
            </a:r>
            <a:r>
              <a:rPr lang="it-IT" sz="2400" b="1" dirty="0">
                <a:latin typeface="Trebuchet MS (Corpo)"/>
              </a:rPr>
              <a:t>(art. 1, comma 1, lettera e).</a:t>
            </a:r>
          </a:p>
          <a:p>
            <a:pPr lvl="0" algn="just">
              <a:lnSpc>
                <a:spcPct val="80000"/>
              </a:lnSpc>
              <a:buFont typeface="Wingdings" panose="05000000000000000000" pitchFamily="2" charset="2"/>
              <a:buChar char="Ø"/>
            </a:pPr>
            <a:endParaRPr lang="it-IT" sz="2400" b="1" dirty="0">
              <a:latin typeface="Trebuchet MS (Corpo)"/>
            </a:endParaRPr>
          </a:p>
          <a:p>
            <a:pPr lvl="0" algn="just">
              <a:lnSpc>
                <a:spcPct val="80000"/>
              </a:lnSpc>
              <a:buFont typeface="Wingdings" panose="05000000000000000000" pitchFamily="2" charset="2"/>
              <a:buChar char="Ø"/>
            </a:pPr>
            <a:r>
              <a:rPr lang="it-IT" sz="2400" b="1" dirty="0">
                <a:latin typeface="Trebuchet MS (Corpo)"/>
              </a:rPr>
              <a:t>Accordi quadro: </a:t>
            </a:r>
            <a:r>
              <a:rPr lang="it-IT" sz="2400" dirty="0">
                <a:latin typeface="Trebuchet MS (Corpo)"/>
              </a:rPr>
              <a:t>a</a:t>
            </a:r>
            <a:r>
              <a:rPr lang="it-IT" sz="2400" dirty="0">
                <a:solidFill>
                  <a:schemeClr val="tx1"/>
                </a:solidFill>
                <a:latin typeface="Trebuchet MS (Corpo)"/>
              </a:rPr>
              <a:t>i fini dell’accesso al Fondo per l’avvio delle opere indifferibili, assume rilevanza la data di pubblicazione del bando per l’affidamento di Accordi quadro.  </a:t>
            </a:r>
          </a:p>
        </p:txBody>
      </p:sp>
      <p:sp>
        <p:nvSpPr>
          <p:cNvPr id="18438" name="Segnaposto numero diapositiva 1">
            <a:extLst>
              <a:ext uri="{FF2B5EF4-FFF2-40B4-BE49-F238E27FC236}">
                <a16:creationId xmlns:a16="http://schemas.microsoft.com/office/drawing/2014/main" id="{F42479A8-084E-44F9-97A1-4A44A36CF305}"/>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2EFE03A-3838-4D50-AE41-528F0EDE8819}" type="slidenum">
              <a:rPr lang="it-IT" altLang="en-US" sz="1000" smtClean="0">
                <a:latin typeface="Tahoma" panose="020B0604030504040204" pitchFamily="34" charset="0"/>
              </a:rPr>
              <a:pPr/>
              <a:t>4</a:t>
            </a:fld>
            <a:endParaRPr lang="it-IT" altLang="en-US" sz="1000">
              <a:latin typeface="Tahoma" panose="020B0604030504040204" pitchFamily="34" charset="0"/>
            </a:endParaRPr>
          </a:p>
        </p:txBody>
      </p:sp>
    </p:spTree>
    <p:extLst>
      <p:ext uri="{BB962C8B-B14F-4D97-AF65-F5344CB8AC3E}">
        <p14:creationId xmlns:p14="http://schemas.microsoft.com/office/powerpoint/2010/main" val="3093136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a:extLst>
              <a:ext uri="{FF2B5EF4-FFF2-40B4-BE49-F238E27FC236}">
                <a16:creationId xmlns:a16="http://schemas.microsoft.com/office/drawing/2014/main" id="{324AF418-8F94-4DAF-AB61-31EF97E1E102}"/>
              </a:ext>
            </a:extLst>
          </p:cNvPr>
          <p:cNvSpPr>
            <a:spLocks noGrp="1"/>
          </p:cNvSpPr>
          <p:nvPr>
            <p:ph type="title"/>
          </p:nvPr>
        </p:nvSpPr>
        <p:spPr bwMode="auto">
          <a:xfrm>
            <a:off x="250825" y="222250"/>
            <a:ext cx="8513763" cy="528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b="1" dirty="0"/>
              <a:t>AMBITO DI APPLICAZIONE </a:t>
            </a:r>
            <a:endParaRPr lang="it-IT" altLang="en-US" b="1" dirty="0"/>
          </a:p>
        </p:txBody>
      </p:sp>
      <p:sp>
        <p:nvSpPr>
          <p:cNvPr id="5" name="Segnaposto piè di pagina 4">
            <a:extLst>
              <a:ext uri="{FF2B5EF4-FFF2-40B4-BE49-F238E27FC236}">
                <a16:creationId xmlns:a16="http://schemas.microsoft.com/office/drawing/2014/main" id="{B52B361E-77D9-43E2-A0CF-1CE44506F6CC}"/>
              </a:ext>
            </a:extLst>
          </p:cNvPr>
          <p:cNvSpPr>
            <a:spLocks noGrp="1"/>
          </p:cNvSpPr>
          <p:nvPr>
            <p:ph type="ftr" sz="quarter" idx="11"/>
          </p:nvPr>
        </p:nvSpPr>
        <p:spPr>
          <a:xfrm>
            <a:off x="5148063" y="6227763"/>
            <a:ext cx="3745111" cy="179387"/>
          </a:xfrm>
        </p:spPr>
        <p:txBody>
          <a:bodyPr/>
          <a:lstStyle/>
          <a:p>
            <a:pPr>
              <a:defRPr/>
            </a:pPr>
            <a:r>
              <a:rPr lang="it-IT" sz="1000">
                <a:effectLst/>
                <a:latin typeface="Calibri" panose="020F0502020204030204" pitchFamily="34" charset="0"/>
                <a:ea typeface="Times New Roman" panose="02020603050405020304" pitchFamily="18" charset="0"/>
              </a:rPr>
              <a:t>DPCM del 28 luglio 2022 -  Fondo per l’avvio delle opere indifferibili</a:t>
            </a:r>
            <a:endParaRPr lang="it-IT" dirty="0"/>
          </a:p>
        </p:txBody>
      </p:sp>
      <p:sp>
        <p:nvSpPr>
          <p:cNvPr id="18438" name="Segnaposto numero diapositiva 1">
            <a:extLst>
              <a:ext uri="{FF2B5EF4-FFF2-40B4-BE49-F238E27FC236}">
                <a16:creationId xmlns:a16="http://schemas.microsoft.com/office/drawing/2014/main" id="{F42479A8-084E-44F9-97A1-4A44A36CF305}"/>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2EFE03A-3838-4D50-AE41-528F0EDE8819}" type="slidenum">
              <a:rPr lang="it-IT" altLang="en-US" sz="1000" smtClean="0">
                <a:latin typeface="Tahoma" panose="020B0604030504040204" pitchFamily="34" charset="0"/>
              </a:rPr>
              <a:pPr/>
              <a:t>5</a:t>
            </a:fld>
            <a:endParaRPr lang="it-IT" altLang="en-US" sz="1000">
              <a:latin typeface="Tahoma" panose="020B0604030504040204" pitchFamily="34" charset="0"/>
            </a:endParaRPr>
          </a:p>
        </p:txBody>
      </p:sp>
      <p:graphicFrame>
        <p:nvGraphicFramePr>
          <p:cNvPr id="7" name="Segnaposto contenuto 6">
            <a:extLst>
              <a:ext uri="{FF2B5EF4-FFF2-40B4-BE49-F238E27FC236}">
                <a16:creationId xmlns:a16="http://schemas.microsoft.com/office/drawing/2014/main" id="{3934F130-2BFB-FDE8-F893-5845C2EB036A}"/>
              </a:ext>
            </a:extLst>
          </p:cNvPr>
          <p:cNvGraphicFramePr>
            <a:graphicFrameLocks noGrp="1"/>
          </p:cNvGraphicFramePr>
          <p:nvPr>
            <p:ph idx="1"/>
            <p:extLst>
              <p:ext uri="{D42A27DB-BD31-4B8C-83A1-F6EECF244321}">
                <p14:modId xmlns:p14="http://schemas.microsoft.com/office/powerpoint/2010/main" val="3277727223"/>
              </p:ext>
            </p:extLst>
          </p:nvPr>
        </p:nvGraphicFramePr>
        <p:xfrm>
          <a:off x="1043608" y="2249036"/>
          <a:ext cx="6956485" cy="3433937"/>
        </p:xfrm>
        <a:graphic>
          <a:graphicData uri="http://schemas.openxmlformats.org/drawingml/2006/table">
            <a:tbl>
              <a:tblPr firstRow="1" firstCol="1" bandRow="1"/>
              <a:tblGrid>
                <a:gridCol w="5510853">
                  <a:extLst>
                    <a:ext uri="{9D8B030D-6E8A-4147-A177-3AD203B41FA5}">
                      <a16:colId xmlns:a16="http://schemas.microsoft.com/office/drawing/2014/main" val="2501821369"/>
                    </a:ext>
                  </a:extLst>
                </a:gridCol>
                <a:gridCol w="1445632">
                  <a:extLst>
                    <a:ext uri="{9D8B030D-6E8A-4147-A177-3AD203B41FA5}">
                      <a16:colId xmlns:a16="http://schemas.microsoft.com/office/drawing/2014/main" val="3308526835"/>
                    </a:ext>
                  </a:extLst>
                </a:gridCol>
              </a:tblGrid>
              <a:tr h="653319">
                <a:tc>
                  <a:txBody>
                    <a:bodyPr/>
                    <a:lstStyle/>
                    <a:p>
                      <a:pPr algn="ctr">
                        <a:lnSpc>
                          <a:spcPct val="115000"/>
                        </a:lnSpc>
                        <a:spcAft>
                          <a:spcPts val="1000"/>
                        </a:spcAft>
                      </a:pPr>
                      <a:r>
                        <a:rPr lang="it-IT" sz="1600" dirty="0">
                          <a:solidFill>
                            <a:srgbClr val="000000"/>
                          </a:solidFill>
                          <a:effectLst>
                            <a:outerShdw blurRad="38100" dist="38100" dir="2700000" algn="tl">
                              <a:srgbClr val="000000">
                                <a:alpha val="43137"/>
                              </a:srgbClr>
                            </a:outerShdw>
                          </a:effectLst>
                          <a:latin typeface="Trebuchet MS (Corpo)"/>
                          <a:ea typeface="Times New Roman" panose="02020603050405020304" pitchFamily="18" charset="0"/>
                          <a:cs typeface="Times New Roman" panose="02020603050405020304" pitchFamily="18" charset="0"/>
                        </a:rPr>
                        <a:t>INTERVENTI</a:t>
                      </a:r>
                      <a:endParaRPr lang="it-IT"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45329" marR="4532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48DD4"/>
                    </a:solidFill>
                  </a:tcPr>
                </a:tc>
                <a:tc>
                  <a:txBody>
                    <a:bodyPr/>
                    <a:lstStyle/>
                    <a:p>
                      <a:pPr algn="ctr">
                        <a:lnSpc>
                          <a:spcPct val="115000"/>
                        </a:lnSpc>
                        <a:spcAft>
                          <a:spcPts val="1000"/>
                        </a:spcAft>
                      </a:pPr>
                      <a:r>
                        <a:rPr lang="it-IT" sz="1600" kern="1200" dirty="0">
                          <a:solidFill>
                            <a:srgbClr val="000000"/>
                          </a:solidFill>
                          <a:effectLst>
                            <a:outerShdw blurRad="38100" dist="38100" dir="2700000" algn="tl">
                              <a:srgbClr val="000000">
                                <a:alpha val="43137"/>
                              </a:srgbClr>
                            </a:outerShdw>
                          </a:effectLst>
                          <a:latin typeface="Trebuchet MS (Corpo)"/>
                          <a:ea typeface="Times New Roman" panose="02020603050405020304" pitchFamily="18" charset="0"/>
                          <a:cs typeface="Times New Roman" panose="02020603050405020304" pitchFamily="18" charset="0"/>
                        </a:rPr>
                        <a:t>PRIORITA’</a:t>
                      </a:r>
                      <a:endParaRPr lang="it-IT" sz="1600" kern="1200" dirty="0">
                        <a:solidFill>
                          <a:srgbClr val="000000"/>
                        </a:solidFill>
                        <a:effectLst>
                          <a:outerShdw blurRad="38100" dist="38100" dir="2700000" algn="tl">
                            <a:srgbClr val="000000">
                              <a:alpha val="43137"/>
                            </a:srgbClr>
                          </a:outerShdw>
                        </a:effectLst>
                        <a:latin typeface="Trebuchet MS (Corpo)"/>
                        <a:ea typeface="Calibri" panose="020F0502020204030204" pitchFamily="34" charset="0"/>
                        <a:cs typeface="Times New Roman" panose="02020603050405020304" pitchFamily="18" charset="0"/>
                      </a:endParaRPr>
                    </a:p>
                  </a:txBody>
                  <a:tcPr marL="45329" marR="4532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48DD4"/>
                    </a:solidFill>
                  </a:tcPr>
                </a:tc>
                <a:extLst>
                  <a:ext uri="{0D108BD9-81ED-4DB2-BD59-A6C34878D82A}">
                    <a16:rowId xmlns:a16="http://schemas.microsoft.com/office/drawing/2014/main" val="1108524848"/>
                  </a:ext>
                </a:extLst>
              </a:tr>
              <a:tr h="382629">
                <a:tc>
                  <a:txBody>
                    <a:bodyPr/>
                    <a:lstStyle/>
                    <a:p>
                      <a:pPr>
                        <a:lnSpc>
                          <a:spcPct val="115000"/>
                        </a:lnSpc>
                        <a:spcAft>
                          <a:spcPts val="1000"/>
                        </a:spcAft>
                      </a:pPr>
                      <a:r>
                        <a:rPr lang="it-IT" sz="1800" b="1" dirty="0">
                          <a:solidFill>
                            <a:srgbClr val="000000"/>
                          </a:solidFill>
                          <a:effectLst/>
                          <a:latin typeface="Trebuchet MS (Corpo)"/>
                          <a:ea typeface="Times New Roman" panose="02020603050405020304" pitchFamily="18" charset="0"/>
                          <a:cs typeface="Times New Roman" panose="02020603050405020304" pitchFamily="18" charset="0"/>
                        </a:rPr>
                        <a:t>PNRR</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329" marR="45329"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Aft>
                          <a:spcPts val="1000"/>
                        </a:spcAft>
                      </a:pPr>
                      <a:r>
                        <a:rPr lang="it-IT" sz="2000" b="1" dirty="0">
                          <a:solidFill>
                            <a:srgbClr val="000000"/>
                          </a:solidFill>
                          <a:effectLst/>
                          <a:latin typeface="Trebuchet MS (Corpo)"/>
                          <a:ea typeface="Times New Roman" panose="02020603050405020304" pitchFamily="18" charset="0"/>
                          <a:cs typeface="Times New Roman" panose="02020603050405020304" pitchFamily="18" charset="0"/>
                        </a:rPr>
                        <a:t>1</a:t>
                      </a:r>
                      <a:endParaRPr lang="it-IT"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329" marR="4532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691776239"/>
                  </a:ext>
                </a:extLst>
              </a:tr>
              <a:tr h="472076">
                <a:tc>
                  <a:txBody>
                    <a:bodyPr/>
                    <a:lstStyle/>
                    <a:p>
                      <a:pPr algn="just" eaLnBrk="0" fontAlgn="base" hangingPunct="0">
                        <a:lnSpc>
                          <a:spcPct val="115000"/>
                        </a:lnSpc>
                        <a:spcAft>
                          <a:spcPts val="1000"/>
                        </a:spcAft>
                      </a:pPr>
                      <a:r>
                        <a:rPr lang="it-IT" sz="1800" b="1" kern="1200" dirty="0">
                          <a:solidFill>
                            <a:srgbClr val="000000"/>
                          </a:solidFill>
                          <a:effectLst/>
                          <a:latin typeface="Trebuchet MS (Corpo)"/>
                          <a:ea typeface="Calibri" panose="020F0502020204030204" pitchFamily="34" charset="0"/>
                          <a:cs typeface="Times New Roman" panose="02020603050405020304" pitchFamily="18" charset="0"/>
                        </a:rPr>
                        <a:t>PNC</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329" marR="45329"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9D9D9"/>
                    </a:solidFill>
                  </a:tcPr>
                </a:tc>
                <a:tc rowSpan="2">
                  <a:txBody>
                    <a:bodyPr/>
                    <a:lstStyle/>
                    <a:p>
                      <a:pPr algn="ctr" eaLnBrk="0" fontAlgn="base" hangingPunct="0">
                        <a:lnSpc>
                          <a:spcPct val="115000"/>
                        </a:lnSpc>
                        <a:spcAft>
                          <a:spcPts val="1000"/>
                        </a:spcAft>
                      </a:pPr>
                      <a:r>
                        <a:rPr lang="it-IT" sz="2000" b="1" kern="1200" dirty="0">
                          <a:solidFill>
                            <a:srgbClr val="000000"/>
                          </a:solidFill>
                          <a:effectLst/>
                          <a:latin typeface="Trebuchet MS (Corpo)"/>
                          <a:ea typeface="Calibri" panose="020F0502020204030204" pitchFamily="34" charset="0"/>
                          <a:cs typeface="Times New Roman" panose="02020603050405020304" pitchFamily="18" charset="0"/>
                        </a:rPr>
                        <a:t>2</a:t>
                      </a:r>
                      <a:endParaRPr lang="it-IT"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329" marR="4532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959947767"/>
                  </a:ext>
                </a:extLst>
              </a:tr>
              <a:tr h="536036">
                <a:tc>
                  <a:txBody>
                    <a:bodyPr/>
                    <a:lstStyle/>
                    <a:p>
                      <a:pPr algn="just" eaLnBrk="0" fontAlgn="base" hangingPunct="0">
                        <a:lnSpc>
                          <a:spcPct val="115000"/>
                        </a:lnSpc>
                        <a:spcAft>
                          <a:spcPts val="1000"/>
                        </a:spcAft>
                      </a:pPr>
                      <a:r>
                        <a:rPr lang="it-IT" sz="1800" b="1" kern="1200" dirty="0">
                          <a:solidFill>
                            <a:srgbClr val="000000"/>
                          </a:solidFill>
                          <a:effectLst/>
                          <a:latin typeface="Trebuchet MS (Corpo)"/>
                          <a:ea typeface="Calibri" panose="020F0502020204030204" pitchFamily="34" charset="0"/>
                          <a:cs typeface="Times New Roman" panose="02020603050405020304" pitchFamily="18" charset="0"/>
                        </a:rPr>
                        <a:t>C</a:t>
                      </a:r>
                      <a:r>
                        <a:rPr lang="it-IT" sz="1800" b="1" dirty="0">
                          <a:solidFill>
                            <a:srgbClr val="000000"/>
                          </a:solidFill>
                          <a:effectLst/>
                          <a:latin typeface="Trebuchet MS (Corpo)"/>
                          <a:ea typeface="Times New Roman" panose="02020603050405020304" pitchFamily="18" charset="0"/>
                          <a:cs typeface="Times New Roman" panose="02020603050405020304" pitchFamily="18" charset="0"/>
                        </a:rPr>
                        <a:t>ommissari straordinari ex art. 4 del dl. 32/2019</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329" marR="45329"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9D9D9"/>
                    </a:solidFill>
                  </a:tcPr>
                </a:tc>
                <a:tc vMerge="1">
                  <a:txBody>
                    <a:bodyPr/>
                    <a:lstStyle/>
                    <a:p>
                      <a:endParaRPr lang="it-IT"/>
                    </a:p>
                  </a:txBody>
                  <a:tcPr/>
                </a:tc>
                <a:extLst>
                  <a:ext uri="{0D108BD9-81ED-4DB2-BD59-A6C34878D82A}">
                    <a16:rowId xmlns:a16="http://schemas.microsoft.com/office/drawing/2014/main" val="1000527090"/>
                  </a:ext>
                </a:extLst>
              </a:tr>
              <a:tr h="474233">
                <a:tc>
                  <a:txBody>
                    <a:bodyPr/>
                    <a:lstStyle/>
                    <a:p>
                      <a:pPr algn="just" eaLnBrk="0" fontAlgn="base" hangingPunct="0">
                        <a:lnSpc>
                          <a:spcPct val="115000"/>
                        </a:lnSpc>
                        <a:spcAft>
                          <a:spcPts val="1000"/>
                        </a:spcAft>
                      </a:pPr>
                      <a:r>
                        <a:rPr lang="it-IT" sz="1800" b="1" dirty="0">
                          <a:solidFill>
                            <a:srgbClr val="000000"/>
                          </a:solidFill>
                          <a:effectLst/>
                          <a:latin typeface="Trebuchet MS (Corpo)"/>
                          <a:ea typeface="Times New Roman" panose="02020603050405020304" pitchFamily="18" charset="0"/>
                          <a:cs typeface="Times New Roman" panose="02020603050405020304" pitchFamily="18" charset="0"/>
                        </a:rPr>
                        <a:t>Commissario straordinario per il Giubileo 2025</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329" marR="45329"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2F2F2"/>
                    </a:solidFill>
                  </a:tcPr>
                </a:tc>
                <a:tc rowSpan="3">
                  <a:txBody>
                    <a:bodyPr/>
                    <a:lstStyle/>
                    <a:p>
                      <a:pPr algn="ctr" eaLnBrk="0" fontAlgn="base" hangingPunct="0">
                        <a:lnSpc>
                          <a:spcPct val="115000"/>
                        </a:lnSpc>
                        <a:spcAft>
                          <a:spcPts val="1000"/>
                        </a:spcAft>
                      </a:pPr>
                      <a:r>
                        <a:rPr lang="it-IT" sz="2000" b="1" dirty="0">
                          <a:solidFill>
                            <a:srgbClr val="000000"/>
                          </a:solidFill>
                          <a:effectLst/>
                          <a:latin typeface="Trebuchet MS (Corpo)"/>
                          <a:ea typeface="Times New Roman" panose="02020603050405020304" pitchFamily="18" charset="0"/>
                          <a:cs typeface="Times New Roman" panose="02020603050405020304" pitchFamily="18" charset="0"/>
                        </a:rPr>
                        <a:t>3</a:t>
                      </a:r>
                      <a:endParaRPr lang="it-IT"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329" marR="4532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14124760"/>
                  </a:ext>
                </a:extLst>
              </a:tr>
              <a:tr h="527106">
                <a:tc>
                  <a:txBody>
                    <a:bodyPr/>
                    <a:lstStyle/>
                    <a:p>
                      <a:pPr>
                        <a:lnSpc>
                          <a:spcPct val="115000"/>
                        </a:lnSpc>
                        <a:spcAft>
                          <a:spcPts val="1000"/>
                        </a:spcAft>
                      </a:pPr>
                      <a:r>
                        <a:rPr lang="it-IT" sz="1800" b="1" dirty="0">
                          <a:solidFill>
                            <a:srgbClr val="000000"/>
                          </a:solidFill>
                          <a:effectLst/>
                          <a:latin typeface="Trebuchet MS (Corpo)"/>
                          <a:ea typeface="Times New Roman" panose="02020603050405020304" pitchFamily="18" charset="0"/>
                          <a:cs typeface="Times New Roman" panose="02020603050405020304" pitchFamily="18" charset="0"/>
                        </a:rPr>
                        <a:t>Opere olimpiche Milano-Cortina 2026</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329" marR="45329"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2F2F2"/>
                    </a:solidFill>
                  </a:tcPr>
                </a:tc>
                <a:tc vMerge="1">
                  <a:txBody>
                    <a:bodyPr/>
                    <a:lstStyle/>
                    <a:p>
                      <a:endParaRPr lang="it-IT"/>
                    </a:p>
                  </a:txBody>
                  <a:tcPr/>
                </a:tc>
                <a:extLst>
                  <a:ext uri="{0D108BD9-81ED-4DB2-BD59-A6C34878D82A}">
                    <a16:rowId xmlns:a16="http://schemas.microsoft.com/office/drawing/2014/main" val="346208910"/>
                  </a:ext>
                </a:extLst>
              </a:tr>
              <a:tr h="388538">
                <a:tc>
                  <a:txBody>
                    <a:bodyPr/>
                    <a:lstStyle/>
                    <a:p>
                      <a:pPr>
                        <a:lnSpc>
                          <a:spcPct val="115000"/>
                        </a:lnSpc>
                        <a:spcAft>
                          <a:spcPts val="1000"/>
                        </a:spcAft>
                      </a:pPr>
                      <a:r>
                        <a:rPr lang="it-IT" sz="1800" b="1" dirty="0">
                          <a:solidFill>
                            <a:srgbClr val="000000"/>
                          </a:solidFill>
                          <a:effectLst/>
                          <a:latin typeface="Trebuchet MS (Corpo)"/>
                          <a:ea typeface="Times New Roman" panose="02020603050405020304" pitchFamily="18" charset="0"/>
                          <a:cs typeface="Times New Roman" panose="02020603050405020304" pitchFamily="18" charset="0"/>
                        </a:rPr>
                        <a:t>Giochi del Mediterraneo di Taranto 2026</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329" marR="45329"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2F2F2"/>
                    </a:solidFill>
                  </a:tcPr>
                </a:tc>
                <a:tc vMerge="1">
                  <a:txBody>
                    <a:bodyPr/>
                    <a:lstStyle/>
                    <a:p>
                      <a:endParaRPr lang="it-IT"/>
                    </a:p>
                  </a:txBody>
                  <a:tcPr/>
                </a:tc>
                <a:extLst>
                  <a:ext uri="{0D108BD9-81ED-4DB2-BD59-A6C34878D82A}">
                    <a16:rowId xmlns:a16="http://schemas.microsoft.com/office/drawing/2014/main" val="1850779713"/>
                  </a:ext>
                </a:extLst>
              </a:tr>
            </a:tbl>
          </a:graphicData>
        </a:graphic>
      </p:graphicFrame>
      <p:sp>
        <p:nvSpPr>
          <p:cNvPr id="9" name="CasellaDiTesto 8">
            <a:extLst>
              <a:ext uri="{FF2B5EF4-FFF2-40B4-BE49-F238E27FC236}">
                <a16:creationId xmlns:a16="http://schemas.microsoft.com/office/drawing/2014/main" id="{3723E6FF-EF56-DC5F-3E5F-0028C585C55B}"/>
              </a:ext>
            </a:extLst>
          </p:cNvPr>
          <p:cNvSpPr txBox="1"/>
          <p:nvPr/>
        </p:nvSpPr>
        <p:spPr>
          <a:xfrm>
            <a:off x="670560" y="807464"/>
            <a:ext cx="3971108" cy="1384995"/>
          </a:xfrm>
          <a:prstGeom prst="rect">
            <a:avLst/>
          </a:prstGeom>
          <a:noFill/>
        </p:spPr>
        <p:txBody>
          <a:bodyPr wrap="square" rtlCol="0">
            <a:spAutoFit/>
          </a:bodyPr>
          <a:lstStyle/>
          <a:p>
            <a:pPr algn="ctr"/>
            <a:r>
              <a:rPr lang="it-IT" sz="6000" dirty="0"/>
              <a:t>6 </a:t>
            </a:r>
          </a:p>
          <a:p>
            <a:pPr algn="ctr"/>
            <a:r>
              <a:rPr lang="it-IT" dirty="0">
                <a:latin typeface="Trebuchet MS" panose="020B0603020202020204" pitchFamily="34" charset="0"/>
              </a:rPr>
              <a:t>AMBITI DI INTERVENTO </a:t>
            </a:r>
          </a:p>
        </p:txBody>
      </p:sp>
      <p:sp>
        <p:nvSpPr>
          <p:cNvPr id="10" name="CasellaDiTesto 9">
            <a:extLst>
              <a:ext uri="{FF2B5EF4-FFF2-40B4-BE49-F238E27FC236}">
                <a16:creationId xmlns:a16="http://schemas.microsoft.com/office/drawing/2014/main" id="{A7A605D4-5F32-A2AC-D735-4B9933810419}"/>
              </a:ext>
            </a:extLst>
          </p:cNvPr>
          <p:cNvSpPr txBox="1"/>
          <p:nvPr/>
        </p:nvSpPr>
        <p:spPr>
          <a:xfrm>
            <a:off x="4726684" y="715131"/>
            <a:ext cx="3746756" cy="1477328"/>
          </a:xfrm>
          <a:prstGeom prst="rect">
            <a:avLst/>
          </a:prstGeom>
          <a:noFill/>
        </p:spPr>
        <p:txBody>
          <a:bodyPr wrap="square" rtlCol="0">
            <a:spAutoFit/>
          </a:bodyPr>
          <a:lstStyle/>
          <a:p>
            <a:pPr algn="ctr"/>
            <a:r>
              <a:rPr lang="it-IT" sz="6600" dirty="0"/>
              <a:t>3 </a:t>
            </a:r>
          </a:p>
          <a:p>
            <a:pPr algn="ctr"/>
            <a:r>
              <a:rPr lang="it-IT" dirty="0">
                <a:latin typeface="Trebuchet MS" panose="020B0603020202020204" pitchFamily="34" charset="0"/>
              </a:rPr>
              <a:t>CLASSI DI PRIORITA’</a:t>
            </a:r>
          </a:p>
        </p:txBody>
      </p:sp>
    </p:spTree>
    <p:extLst>
      <p:ext uri="{BB962C8B-B14F-4D97-AF65-F5344CB8AC3E}">
        <p14:creationId xmlns:p14="http://schemas.microsoft.com/office/powerpoint/2010/main" val="2706192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a:extLst>
              <a:ext uri="{FF2B5EF4-FFF2-40B4-BE49-F238E27FC236}">
                <a16:creationId xmlns:a16="http://schemas.microsoft.com/office/drawing/2014/main" id="{324AF418-8F94-4DAF-AB61-31EF97E1E102}"/>
              </a:ext>
            </a:extLst>
          </p:cNvPr>
          <p:cNvSpPr>
            <a:spLocks noGrp="1"/>
          </p:cNvSpPr>
          <p:nvPr>
            <p:ph type="title"/>
          </p:nvPr>
        </p:nvSpPr>
        <p:spPr bwMode="auto">
          <a:xfrm>
            <a:off x="250825" y="222250"/>
            <a:ext cx="8513763" cy="68647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b="1" dirty="0"/>
              <a:t>RISORSE DEL FONDO </a:t>
            </a:r>
            <a:endParaRPr lang="it-IT" altLang="en-US" b="1" dirty="0"/>
          </a:p>
        </p:txBody>
      </p:sp>
      <p:sp>
        <p:nvSpPr>
          <p:cNvPr id="5" name="Segnaposto piè di pagina 4">
            <a:extLst>
              <a:ext uri="{FF2B5EF4-FFF2-40B4-BE49-F238E27FC236}">
                <a16:creationId xmlns:a16="http://schemas.microsoft.com/office/drawing/2014/main" id="{B52B361E-77D9-43E2-A0CF-1CE44506F6CC}"/>
              </a:ext>
            </a:extLst>
          </p:cNvPr>
          <p:cNvSpPr>
            <a:spLocks noGrp="1"/>
          </p:cNvSpPr>
          <p:nvPr>
            <p:ph type="ftr" sz="quarter" idx="11"/>
          </p:nvPr>
        </p:nvSpPr>
        <p:spPr>
          <a:xfrm>
            <a:off x="5148063" y="6227763"/>
            <a:ext cx="3745111" cy="179387"/>
          </a:xfrm>
        </p:spPr>
        <p:txBody>
          <a:bodyPr/>
          <a:lstStyle/>
          <a:p>
            <a:pPr>
              <a:defRPr/>
            </a:pPr>
            <a:r>
              <a:rPr lang="it-IT" sz="1000">
                <a:effectLst/>
                <a:latin typeface="Calibri" panose="020F0502020204030204" pitchFamily="34" charset="0"/>
                <a:ea typeface="Times New Roman" panose="02020603050405020304" pitchFamily="18" charset="0"/>
              </a:rPr>
              <a:t>DPCM del 28 luglio 2022 -  Fondo per l’avvio delle opere indifferibili</a:t>
            </a:r>
            <a:endParaRPr lang="it-IT" dirty="0"/>
          </a:p>
        </p:txBody>
      </p:sp>
      <p:sp>
        <p:nvSpPr>
          <p:cNvPr id="8" name="Segnaposto contenuto 7">
            <a:extLst>
              <a:ext uri="{FF2B5EF4-FFF2-40B4-BE49-F238E27FC236}">
                <a16:creationId xmlns:a16="http://schemas.microsoft.com/office/drawing/2014/main" id="{79671F8A-DC7C-4EB4-A888-B2D9BF90DECD}"/>
              </a:ext>
            </a:extLst>
          </p:cNvPr>
          <p:cNvSpPr>
            <a:spLocks noGrp="1"/>
          </p:cNvSpPr>
          <p:nvPr>
            <p:ph idx="1"/>
          </p:nvPr>
        </p:nvSpPr>
        <p:spPr>
          <a:xfrm>
            <a:off x="379412" y="1296108"/>
            <a:ext cx="8385175" cy="4056495"/>
          </a:xfr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indent="0">
              <a:buNone/>
            </a:pPr>
            <a:r>
              <a:rPr lang="it-IT" sz="2000" dirty="0"/>
              <a:t>Il Fondo per l’avvio per le </a:t>
            </a:r>
            <a:r>
              <a:rPr lang="it-IT" sz="2000" dirty="0">
                <a:latin typeface="Trebuchet MS" panose="020B0603020202020204" pitchFamily="34" charset="0"/>
              </a:rPr>
              <a:t>opere</a:t>
            </a:r>
            <a:r>
              <a:rPr lang="it-IT" sz="2000" dirty="0"/>
              <a:t> indifferibili ha una stanziamento iniziale pari a 7.500 mln, ai sensi del comma 7 dell’art. 26 del dl 50 del 2022.</a:t>
            </a:r>
          </a:p>
          <a:p>
            <a:pPr marL="0" indent="0">
              <a:buNone/>
            </a:pPr>
            <a:r>
              <a:rPr lang="it-IT" sz="2000" dirty="0"/>
              <a:t>Inoltre, l’art. 34 del dl 115 del 2022, che aggiunge al predetto articolo 26 il comma 7-quater,  ha stanziato ulteriori 1.300 mln, destinati a:</a:t>
            </a:r>
          </a:p>
          <a:p>
            <a:r>
              <a:rPr lang="it-IT" sz="2000" dirty="0"/>
              <a:t>Interventi PNC : 900 mln  </a:t>
            </a:r>
          </a:p>
          <a:p>
            <a:r>
              <a:rPr lang="it-IT" sz="2000" dirty="0"/>
              <a:t>Interventi Olimpiadi Milano-Cortina: 400 mln </a:t>
            </a:r>
          </a:p>
          <a:p>
            <a:pPr marL="0" indent="0">
              <a:buNone/>
            </a:pPr>
            <a:r>
              <a:rPr lang="it-IT" sz="2000" dirty="0"/>
              <a:t>Pertanto, il quadro delle risorse a </a:t>
            </a:r>
            <a:r>
              <a:rPr lang="it-IT" sz="2000" dirty="0" err="1"/>
              <a:t>l.v.</a:t>
            </a:r>
            <a:r>
              <a:rPr lang="it-IT" sz="2000" dirty="0"/>
              <a:t>, articolato secondo le annualità, è il seguente: </a:t>
            </a:r>
          </a:p>
          <a:p>
            <a:endParaRPr lang="it-IT" sz="2400" dirty="0"/>
          </a:p>
          <a:p>
            <a:endParaRPr lang="it-IT" sz="2400" dirty="0"/>
          </a:p>
          <a:p>
            <a:pPr lvl="0" algn="just">
              <a:lnSpc>
                <a:spcPct val="80000"/>
              </a:lnSpc>
              <a:buFont typeface="Wingdings" panose="05000000000000000000" pitchFamily="2" charset="2"/>
              <a:buChar char="Ø"/>
            </a:pPr>
            <a:endParaRPr lang="it-IT" sz="2400" dirty="0">
              <a:solidFill>
                <a:schemeClr val="tx1"/>
              </a:solidFill>
              <a:latin typeface="Trebuchet MS (Corpo)"/>
            </a:endParaRPr>
          </a:p>
        </p:txBody>
      </p:sp>
      <p:sp>
        <p:nvSpPr>
          <p:cNvPr id="18438" name="Segnaposto numero diapositiva 1">
            <a:extLst>
              <a:ext uri="{FF2B5EF4-FFF2-40B4-BE49-F238E27FC236}">
                <a16:creationId xmlns:a16="http://schemas.microsoft.com/office/drawing/2014/main" id="{F42479A8-084E-44F9-97A1-4A44A36CF305}"/>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2EFE03A-3838-4D50-AE41-528F0EDE8819}" type="slidenum">
              <a:rPr lang="it-IT" altLang="en-US" sz="1000" smtClean="0">
                <a:latin typeface="Tahoma" panose="020B0604030504040204" pitchFamily="34" charset="0"/>
              </a:rPr>
              <a:pPr/>
              <a:t>6</a:t>
            </a:fld>
            <a:endParaRPr lang="it-IT" altLang="en-US" sz="1000">
              <a:latin typeface="Tahoma" panose="020B0604030504040204" pitchFamily="34" charset="0"/>
            </a:endParaRPr>
          </a:p>
        </p:txBody>
      </p:sp>
      <p:graphicFrame>
        <p:nvGraphicFramePr>
          <p:cNvPr id="7" name="Oggetto 6">
            <a:extLst>
              <a:ext uri="{FF2B5EF4-FFF2-40B4-BE49-F238E27FC236}">
                <a16:creationId xmlns:a16="http://schemas.microsoft.com/office/drawing/2014/main" id="{A06B859D-7CC2-4E22-9DFA-963FA97BBE16}"/>
              </a:ext>
            </a:extLst>
          </p:cNvPr>
          <p:cNvGraphicFramePr>
            <a:graphicFrameLocks noChangeAspect="1"/>
          </p:cNvGraphicFramePr>
          <p:nvPr>
            <p:extLst>
              <p:ext uri="{D42A27DB-BD31-4B8C-83A1-F6EECF244321}">
                <p14:modId xmlns:p14="http://schemas.microsoft.com/office/powerpoint/2010/main" val="1026798889"/>
              </p:ext>
            </p:extLst>
          </p:nvPr>
        </p:nvGraphicFramePr>
        <p:xfrm>
          <a:off x="855525" y="4367437"/>
          <a:ext cx="7432947" cy="1196975"/>
        </p:xfrm>
        <a:graphic>
          <a:graphicData uri="http://schemas.openxmlformats.org/presentationml/2006/ole">
            <mc:AlternateContent xmlns:mc="http://schemas.openxmlformats.org/markup-compatibility/2006">
              <mc:Choice xmlns:v="urn:schemas-microsoft-com:vml" Requires="v">
                <p:oleObj spid="_x0000_s3131" name="Worksheet" r:id="rId3" imgW="4495829" imgH="1104957" progId="Excel.Sheet.12">
                  <p:embed/>
                </p:oleObj>
              </mc:Choice>
              <mc:Fallback>
                <p:oleObj name="Worksheet" r:id="rId3" imgW="4495829" imgH="1104957" progId="Excel.Sheet.12">
                  <p:embed/>
                  <p:pic>
                    <p:nvPicPr>
                      <p:cNvPr id="4" name="Oggetto 3">
                        <a:extLst>
                          <a:ext uri="{FF2B5EF4-FFF2-40B4-BE49-F238E27FC236}">
                            <a16:creationId xmlns:a16="http://schemas.microsoft.com/office/drawing/2014/main" id="{03C17FE3-55CA-CB02-4BA7-AE5E5A159E40}"/>
                          </a:ext>
                        </a:extLst>
                      </p:cNvPr>
                      <p:cNvPicPr/>
                      <p:nvPr/>
                    </p:nvPicPr>
                    <p:blipFill>
                      <a:blip r:embed="rId4"/>
                      <a:stretch>
                        <a:fillRect/>
                      </a:stretch>
                    </p:blipFill>
                    <p:spPr>
                      <a:xfrm>
                        <a:off x="855525" y="4367437"/>
                        <a:ext cx="7432947" cy="1196975"/>
                      </a:xfrm>
                      <a:prstGeom prst="rect">
                        <a:avLst/>
                      </a:prstGeom>
                    </p:spPr>
                  </p:pic>
                </p:oleObj>
              </mc:Fallback>
            </mc:AlternateContent>
          </a:graphicData>
        </a:graphic>
      </p:graphicFrame>
    </p:spTree>
    <p:extLst>
      <p:ext uri="{BB962C8B-B14F-4D97-AF65-F5344CB8AC3E}">
        <p14:creationId xmlns:p14="http://schemas.microsoft.com/office/powerpoint/2010/main" val="1742176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a:extLst>
              <a:ext uri="{FF2B5EF4-FFF2-40B4-BE49-F238E27FC236}">
                <a16:creationId xmlns:a16="http://schemas.microsoft.com/office/drawing/2014/main" id="{324AF418-8F94-4DAF-AB61-31EF97E1E102}"/>
              </a:ext>
            </a:extLst>
          </p:cNvPr>
          <p:cNvSpPr>
            <a:spLocks noGrp="1"/>
          </p:cNvSpPr>
          <p:nvPr>
            <p:ph type="title"/>
          </p:nvPr>
        </p:nvSpPr>
        <p:spPr bwMode="auto">
          <a:xfrm>
            <a:off x="250825" y="222250"/>
            <a:ext cx="8513763" cy="528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b="1" dirty="0"/>
              <a:t>REQUISITI PER L’ACCESSO AL FONDO </a:t>
            </a:r>
            <a:endParaRPr lang="it-IT" altLang="en-US" b="1" dirty="0"/>
          </a:p>
        </p:txBody>
      </p:sp>
      <p:sp>
        <p:nvSpPr>
          <p:cNvPr id="5" name="Segnaposto piè di pagina 4">
            <a:extLst>
              <a:ext uri="{FF2B5EF4-FFF2-40B4-BE49-F238E27FC236}">
                <a16:creationId xmlns:a16="http://schemas.microsoft.com/office/drawing/2014/main" id="{B52B361E-77D9-43E2-A0CF-1CE44506F6CC}"/>
              </a:ext>
            </a:extLst>
          </p:cNvPr>
          <p:cNvSpPr>
            <a:spLocks noGrp="1"/>
          </p:cNvSpPr>
          <p:nvPr>
            <p:ph type="ftr" sz="quarter" idx="11"/>
          </p:nvPr>
        </p:nvSpPr>
        <p:spPr>
          <a:xfrm>
            <a:off x="5148063" y="6227763"/>
            <a:ext cx="3745111" cy="179387"/>
          </a:xfrm>
        </p:spPr>
        <p:txBody>
          <a:bodyPr/>
          <a:lstStyle/>
          <a:p>
            <a:pPr>
              <a:defRPr/>
            </a:pPr>
            <a:r>
              <a:rPr lang="it-IT" sz="1000" dirty="0">
                <a:effectLst/>
                <a:latin typeface="Calibri" panose="020F0502020204030204" pitchFamily="34" charset="0"/>
                <a:ea typeface="Times New Roman" panose="02020603050405020304" pitchFamily="18" charset="0"/>
              </a:rPr>
              <a:t>DPCM del 28 luglio 2022 -  Fondo per l’avvio delle opere indifferibili</a:t>
            </a:r>
            <a:endParaRPr lang="it-IT" dirty="0"/>
          </a:p>
        </p:txBody>
      </p:sp>
      <p:sp>
        <p:nvSpPr>
          <p:cNvPr id="8" name="Segnaposto contenuto 7">
            <a:extLst>
              <a:ext uri="{FF2B5EF4-FFF2-40B4-BE49-F238E27FC236}">
                <a16:creationId xmlns:a16="http://schemas.microsoft.com/office/drawing/2014/main" id="{79671F8A-DC7C-4EB4-A888-B2D9BF90DECD}"/>
              </a:ext>
            </a:extLst>
          </p:cNvPr>
          <p:cNvSpPr>
            <a:spLocks noGrp="1"/>
          </p:cNvSpPr>
          <p:nvPr>
            <p:ph idx="1"/>
          </p:nvPr>
        </p:nvSpPr>
        <p:spPr>
          <a:xfrm>
            <a:off x="379412" y="1296108"/>
            <a:ext cx="8385175" cy="3867213"/>
          </a:xfr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lnSpc>
                <a:spcPct val="115000"/>
              </a:lnSpc>
              <a:spcAft>
                <a:spcPts val="1000"/>
              </a:spcAft>
              <a:tabLst>
                <a:tab pos="9777413" algn="l"/>
              </a:tabLst>
            </a:pPr>
            <a:r>
              <a:rPr lang="it-IT" sz="2400" dirty="0">
                <a:latin typeface="Calibri" panose="020F0502020204030204" pitchFamily="34" charset="0"/>
                <a:ea typeface="Calibri" panose="020F0502020204030204" pitchFamily="34" charset="0"/>
                <a:cs typeface="Calibri" panose="020F0502020204030204" pitchFamily="34" charset="0"/>
              </a:rPr>
              <a:t>Requisiti per l’accesso al fondo:</a:t>
            </a:r>
          </a:p>
          <a:p>
            <a:pPr lvl="1" algn="just">
              <a:lnSpc>
                <a:spcPct val="115000"/>
              </a:lnSpc>
              <a:spcAft>
                <a:spcPts val="1000"/>
              </a:spcAft>
              <a:buFont typeface="Wingdings" panose="05000000000000000000" pitchFamily="2" charset="2"/>
              <a:buChar char="ü"/>
              <a:tabLst>
                <a:tab pos="9777413" algn="l"/>
              </a:tabLst>
            </a:pPr>
            <a:r>
              <a:rPr lang="it-IT" sz="2400" b="1" dirty="0">
                <a:latin typeface="Calibri" panose="020F0502020204030204" pitchFamily="34" charset="0"/>
                <a:cs typeface="Calibri" panose="020F0502020204030204" pitchFamily="34" charset="0"/>
              </a:rPr>
              <a:t>pubblicazione del bando </a:t>
            </a:r>
            <a:r>
              <a:rPr lang="it-IT" sz="2400" dirty="0">
                <a:latin typeface="Calibri" panose="020F0502020204030204" pitchFamily="34" charset="0"/>
                <a:cs typeface="Calibri" panose="020F0502020204030204" pitchFamily="34" charset="0"/>
              </a:rPr>
              <a:t>o dell’ avviso di gara o la trasmissione della lettera di invito successivamente alla data di entrata in vigore dell’art. 26 del dl 50 del 22 (18 maggio 2022) e fino al 31/12/2022;   </a:t>
            </a:r>
          </a:p>
          <a:p>
            <a:pPr lvl="1" algn="just">
              <a:lnSpc>
                <a:spcPct val="115000"/>
              </a:lnSpc>
              <a:spcAft>
                <a:spcPts val="1000"/>
              </a:spcAft>
              <a:buFont typeface="Wingdings" panose="05000000000000000000" pitchFamily="2" charset="2"/>
              <a:buChar char="ü"/>
              <a:tabLst>
                <a:tab pos="9777413" algn="l"/>
              </a:tabLst>
            </a:pPr>
            <a:r>
              <a:rPr lang="it-IT" sz="2400" b="1" dirty="0">
                <a:latin typeface="Calibri" panose="020F0502020204030204" pitchFamily="34" charset="0"/>
                <a:cs typeface="Calibri" panose="020F0502020204030204" pitchFamily="34" charset="0"/>
              </a:rPr>
              <a:t>fabbisogno finanziario </a:t>
            </a:r>
            <a:r>
              <a:rPr lang="it-IT" sz="2400" dirty="0">
                <a:latin typeface="Calibri" panose="020F0502020204030204" pitchFamily="34" charset="0"/>
                <a:cs typeface="Calibri" panose="020F0502020204030204" pitchFamily="34" charset="0"/>
              </a:rPr>
              <a:t>derivante esclusivamente dall’aggiornamento dei prezzari, previsto dai commi 2 e 3 dell’art. 26 del decreto - legge n. 50 del 2022</a:t>
            </a:r>
            <a:r>
              <a:rPr lang="it-IT" sz="2400" dirty="0">
                <a:effectLst/>
                <a:latin typeface="Calibri" panose="020F0502020204030204" pitchFamily="34" charset="0"/>
                <a:ea typeface="Calibri" panose="020F0502020204030204" pitchFamily="34" charset="0"/>
                <a:cs typeface="Calibri" panose="020F0502020204030204" pitchFamily="34" charset="0"/>
              </a:rPr>
              <a:t>. </a:t>
            </a:r>
            <a:r>
              <a:rPr lang="it-IT" sz="2400" dirty="0">
                <a:solidFill>
                  <a:schemeClr val="tx1"/>
                </a:solidFill>
                <a:latin typeface="Trebuchet MS (Corpo)"/>
              </a:rPr>
              <a:t>  </a:t>
            </a:r>
          </a:p>
        </p:txBody>
      </p:sp>
      <p:sp>
        <p:nvSpPr>
          <p:cNvPr id="18438" name="Segnaposto numero diapositiva 1">
            <a:extLst>
              <a:ext uri="{FF2B5EF4-FFF2-40B4-BE49-F238E27FC236}">
                <a16:creationId xmlns:a16="http://schemas.microsoft.com/office/drawing/2014/main" id="{F42479A8-084E-44F9-97A1-4A44A36CF305}"/>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2EFE03A-3838-4D50-AE41-528F0EDE8819}" type="slidenum">
              <a:rPr lang="it-IT" altLang="en-US" sz="1000" smtClean="0">
                <a:latin typeface="Tahoma" panose="020B0604030504040204" pitchFamily="34" charset="0"/>
              </a:rPr>
              <a:pPr/>
              <a:t>7</a:t>
            </a:fld>
            <a:endParaRPr lang="it-IT" altLang="en-US" sz="1000">
              <a:latin typeface="Tahoma" panose="020B0604030504040204" pitchFamily="34" charset="0"/>
            </a:endParaRPr>
          </a:p>
        </p:txBody>
      </p:sp>
    </p:spTree>
    <p:extLst>
      <p:ext uri="{BB962C8B-B14F-4D97-AF65-F5344CB8AC3E}">
        <p14:creationId xmlns:p14="http://schemas.microsoft.com/office/powerpoint/2010/main" val="2411795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a:extLst>
              <a:ext uri="{FF2B5EF4-FFF2-40B4-BE49-F238E27FC236}">
                <a16:creationId xmlns:a16="http://schemas.microsoft.com/office/drawing/2014/main" id="{324AF418-8F94-4DAF-AB61-31EF97E1E102}"/>
              </a:ext>
            </a:extLst>
          </p:cNvPr>
          <p:cNvSpPr>
            <a:spLocks noGrp="1"/>
          </p:cNvSpPr>
          <p:nvPr>
            <p:ph type="title"/>
          </p:nvPr>
        </p:nvSpPr>
        <p:spPr bwMode="auto">
          <a:xfrm>
            <a:off x="250825" y="222250"/>
            <a:ext cx="8513763" cy="528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b="1" dirty="0"/>
              <a:t>DETERMINAZIONE DEL FABBISOGNO FINANZIARIO</a:t>
            </a:r>
            <a:endParaRPr lang="it-IT" altLang="en-US" b="1" dirty="0"/>
          </a:p>
        </p:txBody>
      </p:sp>
      <p:sp>
        <p:nvSpPr>
          <p:cNvPr id="5" name="Segnaposto piè di pagina 4">
            <a:extLst>
              <a:ext uri="{FF2B5EF4-FFF2-40B4-BE49-F238E27FC236}">
                <a16:creationId xmlns:a16="http://schemas.microsoft.com/office/drawing/2014/main" id="{B52B361E-77D9-43E2-A0CF-1CE44506F6CC}"/>
              </a:ext>
            </a:extLst>
          </p:cNvPr>
          <p:cNvSpPr>
            <a:spLocks noGrp="1"/>
          </p:cNvSpPr>
          <p:nvPr>
            <p:ph type="ftr" sz="quarter" idx="11"/>
          </p:nvPr>
        </p:nvSpPr>
        <p:spPr>
          <a:xfrm>
            <a:off x="5148063" y="6227763"/>
            <a:ext cx="3745111" cy="179387"/>
          </a:xfrm>
        </p:spPr>
        <p:txBody>
          <a:bodyPr/>
          <a:lstStyle/>
          <a:p>
            <a:pPr>
              <a:defRPr/>
            </a:pPr>
            <a:r>
              <a:rPr lang="it-IT" sz="1000">
                <a:effectLst/>
                <a:latin typeface="Calibri" panose="020F0502020204030204" pitchFamily="34" charset="0"/>
                <a:ea typeface="Times New Roman" panose="02020603050405020304" pitchFamily="18" charset="0"/>
              </a:rPr>
              <a:t>DPCM del 28 luglio 2022 -  Fondo per l’avvio delle opere indifferibili</a:t>
            </a:r>
            <a:endParaRPr lang="it-IT" dirty="0"/>
          </a:p>
        </p:txBody>
      </p:sp>
      <p:sp>
        <p:nvSpPr>
          <p:cNvPr id="8" name="Segnaposto contenuto 7">
            <a:extLst>
              <a:ext uri="{FF2B5EF4-FFF2-40B4-BE49-F238E27FC236}">
                <a16:creationId xmlns:a16="http://schemas.microsoft.com/office/drawing/2014/main" id="{79671F8A-DC7C-4EB4-A888-B2D9BF90DECD}"/>
              </a:ext>
            </a:extLst>
          </p:cNvPr>
          <p:cNvSpPr>
            <a:spLocks noGrp="1"/>
          </p:cNvSpPr>
          <p:nvPr>
            <p:ph idx="1"/>
          </p:nvPr>
        </p:nvSpPr>
        <p:spPr>
          <a:xfrm>
            <a:off x="315118" y="1052734"/>
            <a:ext cx="8449469" cy="4962962"/>
          </a:xfr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buFont typeface="Wingdings" panose="05000000000000000000" pitchFamily="2" charset="2"/>
              <a:buChar char="Ø"/>
            </a:pPr>
            <a:r>
              <a:rPr lang="it-IT" sz="2000" dirty="0">
                <a:solidFill>
                  <a:schemeClr val="tx1"/>
                </a:solidFill>
                <a:latin typeface="Trebuchet MS (Corpo)"/>
              </a:rPr>
              <a:t> </a:t>
            </a:r>
            <a:r>
              <a:rPr lang="it-IT" sz="2000" b="1" dirty="0"/>
              <a:t>Il fabbisogno finanziario per cui si può accedere al fondo deve derivare esclusivamente dall’applicazione dei prezzari di riferimento aggiornati in relazione all’aumento dei prezzi dei materiali da costruzione, dei carburanti e dei prodotti energetici relativi ai soli appalti di lavori. </a:t>
            </a:r>
          </a:p>
          <a:p>
            <a:pPr>
              <a:buFont typeface="Wingdings" panose="05000000000000000000" pitchFamily="2" charset="2"/>
              <a:buChar char="Ø"/>
            </a:pPr>
            <a:r>
              <a:rPr lang="it-IT" sz="2000" b="1" dirty="0"/>
              <a:t>Condizioni di accesso al Fondo:</a:t>
            </a:r>
          </a:p>
          <a:p>
            <a:pPr marL="0" indent="0">
              <a:spcBef>
                <a:spcPts val="0"/>
              </a:spcBef>
              <a:buNone/>
            </a:pPr>
            <a:r>
              <a:rPr lang="it-IT" sz="1600" dirty="0">
                <a:effectLst/>
                <a:latin typeface="Calibri" panose="020F0502020204030204" pitchFamily="34" charset="0"/>
                <a:ea typeface="Calibri" panose="020F0502020204030204" pitchFamily="34" charset="0"/>
                <a:cs typeface="Calibri" panose="020F0502020204030204" pitchFamily="34" charset="0"/>
              </a:rPr>
              <a:t>	</a:t>
            </a:r>
            <a:r>
              <a:rPr lang="it-IT" sz="1600" dirty="0">
                <a:latin typeface="Calibri" panose="020F0502020204030204" pitchFamily="34" charset="0"/>
                <a:ea typeface="Calibri" panose="020F0502020204030204" pitchFamily="34" charset="0"/>
                <a:cs typeface="Calibri" panose="020F0502020204030204" pitchFamily="34" charset="0"/>
              </a:rPr>
              <a:t>	</a:t>
            </a:r>
            <a:r>
              <a:rPr lang="it-IT" sz="1600" dirty="0">
                <a:effectLst/>
                <a:latin typeface="Calibri" panose="020F0502020204030204" pitchFamily="34" charset="0"/>
                <a:ea typeface="Calibri" panose="020F0502020204030204" pitchFamily="34" charset="0"/>
                <a:cs typeface="Calibri" panose="020F0502020204030204" pitchFamily="34" charset="0"/>
              </a:rPr>
              <a:t>l</a:t>
            </a:r>
            <a:r>
              <a:rPr lang="it-IT" dirty="0">
                <a:effectLst/>
                <a:latin typeface="Calibri" panose="020F0502020204030204" pitchFamily="34" charset="0"/>
                <a:ea typeface="Calibri" panose="020F0502020204030204" pitchFamily="34" charset="0"/>
                <a:cs typeface="Calibri" panose="020F0502020204030204" pitchFamily="34" charset="0"/>
              </a:rPr>
              <a:t>e stazioni appaltanti devono provvedere: </a:t>
            </a:r>
          </a:p>
          <a:p>
            <a:pPr marL="1257300" lvl="2" indent="-342900" algn="just">
              <a:lnSpc>
                <a:spcPct val="115000"/>
              </a:lnSpc>
              <a:spcBef>
                <a:spcPts val="0"/>
              </a:spcBef>
              <a:buFont typeface="+mj-lt"/>
              <a:buAutoNum type="arabicPeriod"/>
            </a:pPr>
            <a:r>
              <a:rPr lang="it-IT" b="1" dirty="0">
                <a:latin typeface="Calibri" panose="020F0502020204030204" pitchFamily="34" charset="0"/>
                <a:cs typeface="Calibri" panose="020F0502020204030204" pitchFamily="34" charset="0"/>
              </a:rPr>
              <a:t>alla rimodulazione</a:t>
            </a:r>
            <a:r>
              <a:rPr lang="it-IT" dirty="0">
                <a:latin typeface="Calibri" panose="020F0502020204030204" pitchFamily="34" charset="0"/>
                <a:cs typeface="Calibri" panose="020F0502020204030204" pitchFamily="34" charset="0"/>
              </a:rPr>
              <a:t> delle somme a disposizione indicate nel QE dell’ intervento per il quale si richiede l’accesso al fondo; </a:t>
            </a:r>
          </a:p>
          <a:p>
            <a:pPr marL="1257300" lvl="2" indent="-342900" algn="just">
              <a:lnSpc>
                <a:spcPct val="115000"/>
              </a:lnSpc>
              <a:spcBef>
                <a:spcPts val="0"/>
              </a:spcBef>
              <a:buFont typeface="+mj-lt"/>
              <a:buAutoNum type="arabicPeriod"/>
            </a:pPr>
            <a:r>
              <a:rPr lang="it-IT" b="1" dirty="0">
                <a:latin typeface="Calibri" panose="020F0502020204030204" pitchFamily="34" charset="0"/>
                <a:cs typeface="Calibri" panose="020F0502020204030204" pitchFamily="34" charset="0"/>
              </a:rPr>
              <a:t>all’ utilizzo di eventuali somme disponibili  </a:t>
            </a:r>
            <a:r>
              <a:rPr lang="it-IT" dirty="0">
                <a:latin typeface="Calibri" panose="020F0502020204030204" pitchFamily="34" charset="0"/>
                <a:ea typeface="Calibri" panose="020F0502020204030204" pitchFamily="34" charset="0"/>
                <a:cs typeface="Calibri" panose="020F0502020204030204" pitchFamily="34" charset="0"/>
              </a:rPr>
              <a:t>r</a:t>
            </a:r>
            <a:r>
              <a:rPr lang="it-IT" dirty="0">
                <a:effectLst/>
                <a:latin typeface="Calibri" panose="020F0502020204030204" pitchFamily="34" charset="0"/>
                <a:ea typeface="Calibri" panose="020F0502020204030204" pitchFamily="34" charset="0"/>
                <a:cs typeface="Calibri" panose="020F0502020204030204" pitchFamily="34" charset="0"/>
              </a:rPr>
              <a:t>elative ad altri interventi di competenza delle medesime stazioni appaltanti, per cui siano stati eseguiti i relativi collaudi; </a:t>
            </a:r>
          </a:p>
          <a:p>
            <a:pPr marL="369888" lvl="2" indent="-285750" algn="just">
              <a:lnSpc>
                <a:spcPct val="115000"/>
              </a:lnSpc>
              <a:spcAft>
                <a:spcPts val="1000"/>
              </a:spcAft>
              <a:buFont typeface="Wingdings" panose="05000000000000000000" pitchFamily="2" charset="2"/>
              <a:buChar char="Ø"/>
            </a:pPr>
            <a:r>
              <a:rPr lang="it-IT" sz="2000" b="1" dirty="0"/>
              <a:t>L’importo richiesto a carico del Fondo è determinato sottraendo dal fabbisogno finanziario le somme di cui ai punti 1 e 2. </a:t>
            </a:r>
            <a:endParaRPr lang="it-IT" sz="2400" dirty="0">
              <a:solidFill>
                <a:schemeClr val="tx1"/>
              </a:solidFill>
              <a:latin typeface="Trebuchet MS (Corpo)"/>
            </a:endParaRPr>
          </a:p>
        </p:txBody>
      </p:sp>
      <p:sp>
        <p:nvSpPr>
          <p:cNvPr id="18438" name="Segnaposto numero diapositiva 1">
            <a:extLst>
              <a:ext uri="{FF2B5EF4-FFF2-40B4-BE49-F238E27FC236}">
                <a16:creationId xmlns:a16="http://schemas.microsoft.com/office/drawing/2014/main" id="{F42479A8-084E-44F9-97A1-4A44A36CF305}"/>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2EFE03A-3838-4D50-AE41-528F0EDE8819}" type="slidenum">
              <a:rPr lang="it-IT" altLang="en-US" sz="1000" smtClean="0">
                <a:latin typeface="Tahoma" panose="020B0604030504040204" pitchFamily="34" charset="0"/>
              </a:rPr>
              <a:pPr/>
              <a:t>8</a:t>
            </a:fld>
            <a:endParaRPr lang="it-IT" altLang="en-US" sz="1000">
              <a:latin typeface="Tahoma" panose="020B0604030504040204" pitchFamily="34" charset="0"/>
            </a:endParaRPr>
          </a:p>
        </p:txBody>
      </p:sp>
    </p:spTree>
    <p:extLst>
      <p:ext uri="{BB962C8B-B14F-4D97-AF65-F5344CB8AC3E}">
        <p14:creationId xmlns:p14="http://schemas.microsoft.com/office/powerpoint/2010/main" val="1277119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a:extLst>
              <a:ext uri="{FF2B5EF4-FFF2-40B4-BE49-F238E27FC236}">
                <a16:creationId xmlns:a16="http://schemas.microsoft.com/office/drawing/2014/main" id="{324AF418-8F94-4DAF-AB61-31EF97E1E102}"/>
              </a:ext>
            </a:extLst>
          </p:cNvPr>
          <p:cNvSpPr>
            <a:spLocks noGrp="1"/>
          </p:cNvSpPr>
          <p:nvPr>
            <p:ph type="title"/>
          </p:nvPr>
        </p:nvSpPr>
        <p:spPr bwMode="auto">
          <a:xfrm>
            <a:off x="250825" y="222249"/>
            <a:ext cx="8513763" cy="87224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b="1" dirty="0"/>
              <a:t>SOMME PER LE QUALI DEVE ESSERE VERIFICATA LA DISPONIBILITA</a:t>
            </a:r>
            <a:r>
              <a:rPr lang="it-IT" sz="2000" b="1" dirty="0">
                <a:latin typeface="Calibri" panose="020F0502020204030204" pitchFamily="34" charset="0"/>
                <a:ea typeface="Calibri" panose="020F0502020204030204" pitchFamily="34" charset="0"/>
                <a:cs typeface="Times New Roman" panose="02020603050405020304" pitchFamily="18" charset="0"/>
              </a:rPr>
              <a:t>’</a:t>
            </a:r>
            <a:br>
              <a:rPr lang="it-IT" sz="2000" dirty="0">
                <a:solidFill>
                  <a:schemeClr val="tx1"/>
                </a:solidFill>
                <a:latin typeface="Trebuchet MS (Corpo)"/>
              </a:rPr>
            </a:br>
            <a:endParaRPr lang="it-IT" altLang="en-US" sz="2200" b="1" dirty="0"/>
          </a:p>
        </p:txBody>
      </p:sp>
      <p:sp>
        <p:nvSpPr>
          <p:cNvPr id="5" name="Segnaposto piè di pagina 4">
            <a:extLst>
              <a:ext uri="{FF2B5EF4-FFF2-40B4-BE49-F238E27FC236}">
                <a16:creationId xmlns:a16="http://schemas.microsoft.com/office/drawing/2014/main" id="{B52B361E-77D9-43E2-A0CF-1CE44506F6CC}"/>
              </a:ext>
            </a:extLst>
          </p:cNvPr>
          <p:cNvSpPr>
            <a:spLocks noGrp="1"/>
          </p:cNvSpPr>
          <p:nvPr>
            <p:ph type="ftr" sz="quarter" idx="11"/>
          </p:nvPr>
        </p:nvSpPr>
        <p:spPr>
          <a:xfrm>
            <a:off x="5148063" y="6227763"/>
            <a:ext cx="3745111" cy="179387"/>
          </a:xfrm>
        </p:spPr>
        <p:txBody>
          <a:bodyPr/>
          <a:lstStyle/>
          <a:p>
            <a:pPr>
              <a:defRPr/>
            </a:pPr>
            <a:r>
              <a:rPr lang="it-IT" sz="1000">
                <a:effectLst/>
                <a:latin typeface="Calibri" panose="020F0502020204030204" pitchFamily="34" charset="0"/>
                <a:ea typeface="Times New Roman" panose="02020603050405020304" pitchFamily="18" charset="0"/>
              </a:rPr>
              <a:t>DPCM del 28 luglio 2022 -  Fondo per l’avvio delle opere indifferibili</a:t>
            </a:r>
            <a:endParaRPr lang="it-IT" dirty="0"/>
          </a:p>
        </p:txBody>
      </p:sp>
      <p:sp>
        <p:nvSpPr>
          <p:cNvPr id="8" name="Segnaposto contenuto 7">
            <a:extLst>
              <a:ext uri="{FF2B5EF4-FFF2-40B4-BE49-F238E27FC236}">
                <a16:creationId xmlns:a16="http://schemas.microsoft.com/office/drawing/2014/main" id="{79671F8A-DC7C-4EB4-A888-B2D9BF90DECD}"/>
              </a:ext>
            </a:extLst>
          </p:cNvPr>
          <p:cNvSpPr>
            <a:spLocks noGrp="1"/>
          </p:cNvSpPr>
          <p:nvPr>
            <p:ph idx="1"/>
          </p:nvPr>
        </p:nvSpPr>
        <p:spPr>
          <a:xfrm>
            <a:off x="379412" y="1296108"/>
            <a:ext cx="8385175" cy="4278094"/>
          </a:xfr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42900" algn="just">
              <a:buAutoNum type="arabicParenR"/>
            </a:pPr>
            <a:r>
              <a:rPr lang="it-IT" sz="2000" b="1" dirty="0"/>
              <a:t>Rimodulazione delle</a:t>
            </a:r>
            <a:r>
              <a:rPr lang="it-IT" sz="2000" b="1" dirty="0">
                <a:latin typeface="Calibri" panose="020F0502020204030204" pitchFamily="34" charset="0"/>
                <a:ea typeface="Calibri" panose="020F0502020204030204" pitchFamily="34" charset="0"/>
                <a:cs typeface="Times New Roman" panose="02020603050405020304" pitchFamily="18" charset="0"/>
              </a:rPr>
              <a:t> </a:t>
            </a:r>
            <a:r>
              <a:rPr lang="it-IT" sz="2000" b="1" dirty="0"/>
              <a:t>"somme a disposizione</a:t>
            </a:r>
            <a:r>
              <a:rPr lang="it-IT" sz="2000" dirty="0"/>
              <a:t>": risorse che, ai sensi dell'articolo 16, comma l, </a:t>
            </a:r>
            <a:r>
              <a:rPr lang="it-IT" sz="2000" dirty="0" err="1"/>
              <a:t>lett</a:t>
            </a:r>
            <a:r>
              <a:rPr lang="it-IT" sz="2000" dirty="0"/>
              <a:t> b), del decreto del Presidente della Repubblica 5 ottobre 2010, n. 207 e successive modifiche ed integrazioni, sono ricomprese nel quadro economico di ciascuna opera o intervento.</a:t>
            </a:r>
          </a:p>
          <a:p>
            <a:pPr marL="342900" algn="just"/>
            <a:endParaRPr lang="it-IT" sz="2000" b="1" dirty="0">
              <a:latin typeface="Calibri" panose="020F0502020204030204" pitchFamily="34" charset="0"/>
              <a:ea typeface="Calibri" panose="020F0502020204030204" pitchFamily="34" charset="0"/>
              <a:cs typeface="Times New Roman" panose="02020603050405020304" pitchFamily="18" charset="0"/>
            </a:endParaRPr>
          </a:p>
          <a:p>
            <a:pPr marL="342900" algn="just">
              <a:buNone/>
            </a:pPr>
            <a:r>
              <a:rPr lang="it-IT" sz="2000" b="1" dirty="0">
                <a:latin typeface="Calibri" panose="020F0502020204030204" pitchFamily="34" charset="0"/>
                <a:ea typeface="Calibri" panose="020F0502020204030204" pitchFamily="34" charset="0"/>
                <a:cs typeface="Times New Roman" panose="02020603050405020304" pitchFamily="18" charset="0"/>
              </a:rPr>
              <a:t>2) </a:t>
            </a:r>
            <a:r>
              <a:rPr lang="it-IT" sz="2000" b="1" dirty="0"/>
              <a:t>Somme disponibili  relative ad altri interventi di competenza delle medesime stazioni appaltanti</a:t>
            </a:r>
            <a:r>
              <a:rPr lang="it-IT" sz="2000" dirty="0"/>
              <a:t>: risorse che, con riferimento a progetti conclusi e collaudati,  nei limiti della somma autorizzata disponibile e nel rispetto delle procedure contabili, possono essere destinate a far fronte ai maggiori fabbisogni derivanti dall’aggiornamenti dei prezzari. </a:t>
            </a:r>
          </a:p>
          <a:p>
            <a:pPr lvl="0" algn="just">
              <a:lnSpc>
                <a:spcPct val="80000"/>
              </a:lnSpc>
              <a:buFont typeface="Wingdings" panose="05000000000000000000" pitchFamily="2" charset="2"/>
              <a:buChar char="Ø"/>
            </a:pPr>
            <a:endParaRPr lang="it-IT" sz="2400" dirty="0">
              <a:solidFill>
                <a:schemeClr val="tx1"/>
              </a:solidFill>
              <a:latin typeface="Trebuchet MS (Corpo)"/>
            </a:endParaRPr>
          </a:p>
        </p:txBody>
      </p:sp>
      <p:sp>
        <p:nvSpPr>
          <p:cNvPr id="18438" name="Segnaposto numero diapositiva 1">
            <a:extLst>
              <a:ext uri="{FF2B5EF4-FFF2-40B4-BE49-F238E27FC236}">
                <a16:creationId xmlns:a16="http://schemas.microsoft.com/office/drawing/2014/main" id="{F42479A8-084E-44F9-97A1-4A44A36CF305}"/>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2EFE03A-3838-4D50-AE41-528F0EDE8819}" type="slidenum">
              <a:rPr lang="it-IT" altLang="en-US" sz="1000" smtClean="0">
                <a:latin typeface="Tahoma" panose="020B0604030504040204" pitchFamily="34" charset="0"/>
              </a:rPr>
              <a:pPr/>
              <a:t>9</a:t>
            </a:fld>
            <a:endParaRPr lang="it-IT" altLang="en-US" sz="1000">
              <a:latin typeface="Tahoma" panose="020B0604030504040204" pitchFamily="34" charset="0"/>
            </a:endParaRPr>
          </a:p>
        </p:txBody>
      </p:sp>
    </p:spTree>
    <p:extLst>
      <p:ext uri="{BB962C8B-B14F-4D97-AF65-F5344CB8AC3E}">
        <p14:creationId xmlns:p14="http://schemas.microsoft.com/office/powerpoint/2010/main" val="151691974"/>
      </p:ext>
    </p:extLst>
  </p:cSld>
  <p:clrMapOvr>
    <a:masterClrMapping/>
  </p:clrMapOvr>
</p:sld>
</file>

<file path=ppt/theme/theme1.xml><?xml version="1.0" encoding="utf-8"?>
<a:theme xmlns:a="http://schemas.openxmlformats.org/drawingml/2006/main" name="Presentazione vuota">
  <a:themeElements>
    <a:clrScheme name="DT">
      <a:dk1>
        <a:srgbClr val="002776"/>
      </a:dk1>
      <a:lt1>
        <a:srgbClr val="FFFFFF"/>
      </a:lt1>
      <a:dk2>
        <a:srgbClr val="FFFFFF"/>
      </a:dk2>
      <a:lt2>
        <a:srgbClr val="FFFFFF"/>
      </a:lt2>
      <a:accent1>
        <a:srgbClr val="006643"/>
      </a:accent1>
      <a:accent2>
        <a:srgbClr val="D8D8D8"/>
      </a:accent2>
      <a:accent3>
        <a:srgbClr val="D12A48"/>
      </a:accent3>
      <a:accent4>
        <a:srgbClr val="006643"/>
      </a:accent4>
      <a:accent5>
        <a:srgbClr val="D8D8D8"/>
      </a:accent5>
      <a:accent6>
        <a:srgbClr val="D12A48"/>
      </a:accent6>
      <a:hlink>
        <a:srgbClr val="006643"/>
      </a:hlink>
      <a:folHlink>
        <a:srgbClr val="00C830"/>
      </a:folHlink>
    </a:clrScheme>
    <a:fontScheme name="DT">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it-IT"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it-IT"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Presentazione vuo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zione vuo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zione vuo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zione vuo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zione vuo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zione vuo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zione vuot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zione vuo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zione vuo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zione vuo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zione vuo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zione vuo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2007</TotalTime>
  <Words>3547</Words>
  <Application>Microsoft Office PowerPoint</Application>
  <PresentationFormat>Presentazione su schermo (4:3)</PresentationFormat>
  <Paragraphs>319</Paragraphs>
  <Slides>35</Slides>
  <Notes>2</Notes>
  <HiddenSlides>0</HiddenSlides>
  <MMClips>0</MMClips>
  <ScaleCrop>false</ScaleCrop>
  <HeadingPairs>
    <vt:vector size="8" baseType="variant">
      <vt:variant>
        <vt:lpstr>Caratteri utilizzati</vt:lpstr>
      </vt:variant>
      <vt:variant>
        <vt:i4>9</vt:i4>
      </vt:variant>
      <vt:variant>
        <vt:lpstr>Tema</vt:lpstr>
      </vt:variant>
      <vt:variant>
        <vt:i4>1</vt:i4>
      </vt:variant>
      <vt:variant>
        <vt:lpstr>Server OLE incorporati</vt:lpstr>
      </vt:variant>
      <vt:variant>
        <vt:i4>1</vt:i4>
      </vt:variant>
      <vt:variant>
        <vt:lpstr>Titoli diapositive</vt:lpstr>
      </vt:variant>
      <vt:variant>
        <vt:i4>35</vt:i4>
      </vt:variant>
    </vt:vector>
  </HeadingPairs>
  <TitlesOfParts>
    <vt:vector size="46" baseType="lpstr">
      <vt:lpstr>Arial</vt:lpstr>
      <vt:lpstr>Calibri</vt:lpstr>
      <vt:lpstr>Frutiger LT 45 Light</vt:lpstr>
      <vt:lpstr>Tahoma</vt:lpstr>
      <vt:lpstr>Times New Roman</vt:lpstr>
      <vt:lpstr>Trebuchet MS</vt:lpstr>
      <vt:lpstr>Trebuchet MS (Corpo)</vt:lpstr>
      <vt:lpstr>Wingdings</vt:lpstr>
      <vt:lpstr>Wingdings 3</vt:lpstr>
      <vt:lpstr>Presentazione vuota</vt:lpstr>
      <vt:lpstr>Worksheet</vt:lpstr>
      <vt:lpstr>DPCM del 28 luglio 2022 Fondo per l’avvio delle opere indifferibili   Procedura amministrativa e supporto informatico  </vt:lpstr>
      <vt:lpstr>AGENDA</vt:lpstr>
      <vt:lpstr>OBIETTIVO DPCM </vt:lpstr>
      <vt:lpstr>PROCEDURE DI AFFIDAMENTO </vt:lpstr>
      <vt:lpstr>AMBITO DI APPLICAZIONE </vt:lpstr>
      <vt:lpstr>RISORSE DEL FONDO </vt:lpstr>
      <vt:lpstr>REQUISITI PER L’ACCESSO AL FONDO </vt:lpstr>
      <vt:lpstr>DETERMINAZIONE DEL FABBISOGNO FINANZIARIO</vt:lpstr>
      <vt:lpstr>SOMME PER LE QUALI DEVE ESSERE VERIFICATA LA DISPONIBILITA’ </vt:lpstr>
      <vt:lpstr>VERIFICHE DELLE AMMINISTRAZIONI ISTANTI E DI RGS</vt:lpstr>
      <vt:lpstr>Presentazione standard di PowerPoint</vt:lpstr>
      <vt:lpstr>COME VENGONO ASSEGNATE LE RISORSE PROCEDURA ORDINARIA </vt:lpstr>
      <vt:lpstr>SOGGETTI COINVOLTI NEL PROCESSO  DI ACCESSO AL FONDO </vt:lpstr>
      <vt:lpstr>AMMINISTRAZIONI STATALI ISTANTI </vt:lpstr>
      <vt:lpstr>PROCESSO DI ACCESSO E ASSEGNAZIONE DELLE RISORSE DEL FONDO </vt:lpstr>
      <vt:lpstr> DOMANDE E ISTANZE  DI ACCESSO AL FONDO</vt:lpstr>
      <vt:lpstr>ISTANZA DI FINANZIAMENTO</vt:lpstr>
      <vt:lpstr>Domande e istanze per interventi relative al PNRR </vt:lpstr>
      <vt:lpstr>TERMINE DI PRESENTAZIONE E CONTENUTI  DELLE ISTANZE  </vt:lpstr>
      <vt:lpstr>CONTENUTO DELLE DOMANDE/ISTANZE</vt:lpstr>
      <vt:lpstr>DOMANDE PNRR</vt:lpstr>
      <vt:lpstr>DOMANDE E ISTANZE PER ALTRI INTERVENTI  </vt:lpstr>
      <vt:lpstr>ELEMENTI DA INSERIRE NELLA DOMANDA/ISTANZA </vt:lpstr>
      <vt:lpstr>MODALITÀ DI PRESENTAZIONE  DELLE ISTANZE </vt:lpstr>
      <vt:lpstr>VERIFICA DELLE ISTANZE,  PROCEDURA DI ASSEGNAZIONE DELLE RISORSE </vt:lpstr>
      <vt:lpstr>FORMAZIONE DELLA GRADUATORIA </vt:lpstr>
      <vt:lpstr>CONTROLLI DELLE AMMINISTRAZIONI ISTANTI  </vt:lpstr>
      <vt:lpstr>        AD ESITO DEI CONTROLLI </vt:lpstr>
      <vt:lpstr>DOPO IL DECRETO RGS </vt:lpstr>
      <vt:lpstr>INDIVIDUAZIONE E GESTIONE DELLE EVENTUALI ECONOMIE</vt:lpstr>
      <vt:lpstr>ART.7 ASSEGNAZIONE «SEMPLIFICATA»  ENTI LOCALI</vt:lpstr>
      <vt:lpstr>ART.7 ASSEGNAZIONE «SEMPLIFICATA»  ENTI LOCALI – Allegato 1</vt:lpstr>
      <vt:lpstr>ART.7 ASSEGNAZIONE «SEMPLIFICATA»  ENTI LOCALI</vt:lpstr>
      <vt:lpstr>ART.7 ASSEGNAZIONE «SEMPLIFICATA»  ENTI LOCALI</vt:lpstr>
      <vt:lpstr>SUPPORTO NELLA FASE DI INSERIMENTO DELLE DOMANDE </vt:lpstr>
    </vt:vector>
  </TitlesOfParts>
  <Company>Crea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Crea Design</dc:creator>
  <cp:lastModifiedBy>Puglisi Simona</cp:lastModifiedBy>
  <cp:revision>285</cp:revision>
  <cp:lastPrinted>2022-06-22T14:03:47Z</cp:lastPrinted>
  <dcterms:created xsi:type="dcterms:W3CDTF">2011-02-11T15:23:56Z</dcterms:created>
  <dcterms:modified xsi:type="dcterms:W3CDTF">2022-09-19T07:29:29Z</dcterms:modified>
</cp:coreProperties>
</file>